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Rokkitt ExtraBold" panose="020B0604020202020204" charset="0"/>
      <p:bold r:id="rId37"/>
    </p:embeddedFont>
    <p:embeddedFont>
      <p:font typeface="Rokkitt" panose="020B0604020202020204" charset="0"/>
      <p:regular r:id="rId38"/>
      <p:bold r:id="rId39"/>
    </p:embeddedFont>
    <p:embeddedFont>
      <p:font typeface="Rokkitt Medium" panose="020B0604020202020204" charset="0"/>
      <p:regular r:id="rId40"/>
      <p:bold r:id="rId41"/>
    </p:embeddedFont>
    <p:embeddedFont>
      <p:font typeface="Rokkitt Light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12">
          <p15:clr>
            <a:srgbClr val="A4A3A4"/>
          </p15:clr>
        </p15:guide>
        <p15:guide id="2" pos="2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363C1E-0078-4C7D-AD39-DC9B2AE02EFB}">
  <a:tblStyle styleId="{6A363C1E-0078-4C7D-AD39-DC9B2AE02EF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3912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9691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537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it’s first year, Step Up for Students gave out $4 million in scholarships to 2,987 students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total, Empower Illinois has given out  $29.7 million in scholarships for 4,780 students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420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1345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675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8286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0327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9262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7441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9904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5569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226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4649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039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4524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161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529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2159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9363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29480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37860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3761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146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764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011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89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0497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 retain all enrollment and admissions decisions, and confirm final tuition payment for all eligible and accepted students.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Currently, testing requirements: 3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8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grade: PARCC; Juniors: SAT. IEPs: No Testing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can take it at the school they attend, or the school can send the student to their local public school. </a:t>
            </a:r>
            <a:endParaRPr/>
          </a:p>
        </p:txBody>
      </p:sp>
      <p:sp>
        <p:nvSpPr>
          <p:cNvPr id="130" name="Google Shape;1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903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they receive a scholarship, they can make up to 400% of the poverty level and continue receiving the scholarship.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948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5387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75% of students have received 100% scholarships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22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t="12759" b="254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533400" y="1757995"/>
            <a:ext cx="673058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Empower Illinois</a:t>
            </a:r>
            <a:endParaRPr/>
          </a:p>
        </p:txBody>
      </p:sp>
      <p:cxnSp>
        <p:nvCxnSpPr>
          <p:cNvPr id="91" name="Google Shape;91;p13"/>
          <p:cNvCxnSpPr/>
          <p:nvPr/>
        </p:nvCxnSpPr>
        <p:spPr>
          <a:xfrm>
            <a:off x="533400" y="2958323"/>
            <a:ext cx="6114288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31292" y="5669980"/>
            <a:ext cx="967455" cy="1003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41358"/>
            <a:ext cx="12210078" cy="37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/>
          <p:nvPr/>
        </p:nvSpPr>
        <p:spPr>
          <a:xfrm>
            <a:off x="941033" y="1518101"/>
            <a:ext cx="10463209" cy="433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The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newest</a:t>
            </a:r>
            <a:r>
              <a:rPr lang="en-US" sz="36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tax credit scholarship (TCS) program in the United States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429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The </a:t>
            </a:r>
            <a:r>
              <a:rPr lang="en-US" sz="3600" b="1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largest </a:t>
            </a:r>
            <a:r>
              <a:rPr lang="en-US" sz="36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scholarship granting organization (SGO) in Illinois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Something Historic</a:t>
            </a:r>
            <a:endParaRPr sz="25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22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41358"/>
            <a:ext cx="12210078" cy="37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3"/>
          <p:cNvSpPr txBox="1"/>
          <p:nvPr/>
        </p:nvSpPr>
        <p:spPr>
          <a:xfrm>
            <a:off x="701336" y="1927278"/>
            <a:ext cx="4128116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Provide high quality infrastructure for TCS program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Support your fundraising efforts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Advocate to protect and grow program through a diverse coalition </a:t>
            </a:r>
            <a:endParaRPr/>
          </a:p>
        </p:txBody>
      </p:sp>
      <p:grpSp>
        <p:nvGrpSpPr>
          <p:cNvPr id="184" name="Google Shape;184;p23"/>
          <p:cNvGrpSpPr/>
          <p:nvPr/>
        </p:nvGrpSpPr>
        <p:grpSpPr>
          <a:xfrm>
            <a:off x="5983380" y="1562470"/>
            <a:ext cx="4013044" cy="4279029"/>
            <a:chOff x="2148227" y="-1"/>
            <a:chExt cx="4013044" cy="4279029"/>
          </a:xfrm>
        </p:grpSpPr>
        <p:sp>
          <p:nvSpPr>
            <p:cNvPr id="185" name="Google Shape;185;p23"/>
            <p:cNvSpPr/>
            <p:nvPr/>
          </p:nvSpPr>
          <p:spPr>
            <a:xfrm>
              <a:off x="2961243" y="2139514"/>
              <a:ext cx="533338" cy="10162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6FA0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 txBox="1"/>
            <p:nvPr/>
          </p:nvSpPr>
          <p:spPr>
            <a:xfrm>
              <a:off x="3199219" y="2618956"/>
              <a:ext cx="57385" cy="57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endParaRPr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2961243" y="2093794"/>
              <a:ext cx="533338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5400" cap="flat" cmpd="sng">
              <a:solidFill>
                <a:srgbClr val="87B76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3"/>
            <p:cNvSpPr txBox="1"/>
            <p:nvPr/>
          </p:nvSpPr>
          <p:spPr>
            <a:xfrm>
              <a:off x="3214578" y="2126181"/>
              <a:ext cx="26666" cy="26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endParaRPr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2961243" y="1123245"/>
              <a:ext cx="533338" cy="10162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6FA0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 txBox="1"/>
            <p:nvPr/>
          </p:nvSpPr>
          <p:spPr>
            <a:xfrm>
              <a:off x="3199219" y="1602686"/>
              <a:ext cx="57385" cy="57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endParaRPr>
            </a:p>
          </p:txBody>
        </p:sp>
        <p:sp>
          <p:nvSpPr>
            <p:cNvPr id="191" name="Google Shape;191;p23"/>
            <p:cNvSpPr/>
            <p:nvPr/>
          </p:nvSpPr>
          <p:spPr>
            <a:xfrm rot="-5400000">
              <a:off x="415220" y="1733006"/>
              <a:ext cx="4279029" cy="813015"/>
            </a:xfrm>
            <a:prstGeom prst="rect">
              <a:avLst/>
            </a:prstGeom>
            <a:solidFill>
              <a:srgbClr val="6FA08A"/>
            </a:solidFill>
            <a:ln w="25400" cap="flat" cmpd="sng">
              <a:solidFill>
                <a:srgbClr val="6FA0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3"/>
            <p:cNvSpPr txBox="1"/>
            <p:nvPr/>
          </p:nvSpPr>
          <p:spPr>
            <a:xfrm rot="-5400000">
              <a:off x="415220" y="1733006"/>
              <a:ext cx="4279029" cy="813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925" tIns="34925" rIns="34925" bIns="34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lang="en-US" sz="5500" b="0" i="0" u="none" strike="noStrike" cap="none">
                  <a:solidFill>
                    <a:schemeClr val="lt1"/>
                  </a:solidFill>
                  <a:latin typeface="Rokkitt"/>
                  <a:ea typeface="Rokkitt"/>
                  <a:cs typeface="Rokkitt"/>
                  <a:sym typeface="Rokkitt"/>
                </a:rPr>
                <a:t>Empower</a:t>
              </a: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3494581" y="716737"/>
              <a:ext cx="2666690" cy="813015"/>
            </a:xfrm>
            <a:prstGeom prst="rect">
              <a:avLst/>
            </a:prstGeom>
            <a:solidFill>
              <a:srgbClr val="6FA08A"/>
            </a:solidFill>
            <a:ln w="25400" cap="flat" cmpd="sng">
              <a:solidFill>
                <a:srgbClr val="6FA0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3"/>
            <p:cNvSpPr txBox="1"/>
            <p:nvPr/>
          </p:nvSpPr>
          <p:spPr>
            <a:xfrm>
              <a:off x="3494581" y="716737"/>
              <a:ext cx="2666690" cy="813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5" tIns="22225" rIns="22225" bIns="2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Rokkitt"/>
                  <a:ea typeface="Rokkitt"/>
                  <a:cs typeface="Rokkitt"/>
                  <a:sym typeface="Rokkitt"/>
                </a:rPr>
                <a:t>Infrastructure</a:t>
              </a: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3494581" y="1733006"/>
              <a:ext cx="2666690" cy="813015"/>
            </a:xfrm>
            <a:prstGeom prst="rect">
              <a:avLst/>
            </a:prstGeom>
            <a:solidFill>
              <a:srgbClr val="6FA08A"/>
            </a:solidFill>
            <a:ln w="25400" cap="flat" cmpd="sng">
              <a:solidFill>
                <a:srgbClr val="6FA0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 txBox="1"/>
            <p:nvPr/>
          </p:nvSpPr>
          <p:spPr>
            <a:xfrm>
              <a:off x="3494581" y="1733006"/>
              <a:ext cx="2666690" cy="813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5" tIns="22225" rIns="22225" bIns="2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Rokkitt"/>
                  <a:ea typeface="Rokkitt"/>
                  <a:cs typeface="Rokkitt"/>
                  <a:sym typeface="Rokkitt"/>
                </a:rPr>
                <a:t>Support</a:t>
              </a: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3494581" y="2749276"/>
              <a:ext cx="2666690" cy="813015"/>
            </a:xfrm>
            <a:prstGeom prst="rect">
              <a:avLst/>
            </a:prstGeom>
            <a:solidFill>
              <a:srgbClr val="6FA08A"/>
            </a:solidFill>
            <a:ln w="25400" cap="flat" cmpd="sng">
              <a:solidFill>
                <a:srgbClr val="6FA0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 txBox="1"/>
            <p:nvPr/>
          </p:nvSpPr>
          <p:spPr>
            <a:xfrm>
              <a:off x="3494581" y="2749276"/>
              <a:ext cx="2666690" cy="813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225" tIns="22225" rIns="22225" bIns="2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Rokkitt"/>
                  <a:ea typeface="Rokkitt"/>
                  <a:cs typeface="Rokkitt"/>
                  <a:sym typeface="Rokkitt"/>
                </a:rPr>
                <a:t>Advocacy</a:t>
              </a:r>
              <a:endParaRPr/>
            </a:p>
          </p:txBody>
        </p:sp>
      </p:grpSp>
      <p:sp>
        <p:nvSpPr>
          <p:cNvPr id="199" name="Google Shape;199;p23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Our Role and Vision</a:t>
            </a:r>
            <a:endParaRPr sz="25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p23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3">
            <a:alphaModFix/>
          </a:blip>
          <a:srcRect t="12759" b="254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/>
        </p:nvSpPr>
        <p:spPr>
          <a:xfrm>
            <a:off x="405184" y="1019331"/>
            <a:ext cx="673058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TAX CREDIT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FUNDRAISING.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208;p24"/>
          <p:cNvCxnSpPr/>
          <p:nvPr/>
        </p:nvCxnSpPr>
        <p:spPr>
          <a:xfrm>
            <a:off x="533400" y="2958323"/>
            <a:ext cx="6114288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9" name="Google Shape;209;p24"/>
          <p:cNvSpPr txBox="1"/>
          <p:nvPr/>
        </p:nvSpPr>
        <p:spPr>
          <a:xfrm>
            <a:off x="465146" y="6304003"/>
            <a:ext cx="38374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OCTOBER 16, 2018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31292" y="5669980"/>
            <a:ext cx="967455" cy="1003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6"/>
          <p:cNvPicPr preferRelativeResize="0"/>
          <p:nvPr/>
        </p:nvPicPr>
        <p:blipFill rotWithShape="1">
          <a:blip r:embed="rId3">
            <a:alphaModFix/>
          </a:blip>
          <a:srcRect l="24970" r="18583"/>
          <a:stretch/>
        </p:blipFill>
        <p:spPr>
          <a:xfrm>
            <a:off x="6334909" y="0"/>
            <a:ext cx="5857091" cy="692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67500"/>
            <a:ext cx="12210078" cy="37338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/>
          <p:cNvSpPr txBox="1"/>
          <p:nvPr/>
        </p:nvSpPr>
        <p:spPr>
          <a:xfrm>
            <a:off x="432616" y="597169"/>
            <a:ext cx="56633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TODAY’S TOPICS</a:t>
            </a:r>
            <a:endParaRPr sz="24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7" name="Google Shape;227;p26"/>
          <p:cNvCxnSpPr/>
          <p:nvPr/>
        </p:nvCxnSpPr>
        <p:spPr>
          <a:xfrm>
            <a:off x="560182" y="1096281"/>
            <a:ext cx="5307218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8" name="Google Shape;22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6"/>
          <p:cNvSpPr txBox="1"/>
          <p:nvPr/>
        </p:nvSpPr>
        <p:spPr>
          <a:xfrm>
            <a:off x="432616" y="1633668"/>
            <a:ext cx="5434784" cy="462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WHY</a:t>
            </a:r>
            <a:r>
              <a:rPr lang="en-US" sz="24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/>
            </a:r>
            <a:br>
              <a:rPr lang="en-US" sz="24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FOCUS ON TAX CREDIT FUNDRAISING</a:t>
            </a:r>
            <a:br>
              <a:rPr lang="en-US" sz="24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endParaRPr sz="2400" b="0" i="0" u="none" strike="noStrike" cap="none">
              <a:solidFill>
                <a:schemeClr val="dk1"/>
              </a:solidFill>
              <a:latin typeface="Rokkitt Medium"/>
              <a:ea typeface="Rokkitt Medium"/>
              <a:cs typeface="Rokkitt Medium"/>
              <a:sym typeface="Rokkit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HOW</a:t>
            </a:r>
            <a:r>
              <a:rPr lang="en-US" sz="24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/>
            </a:r>
            <a:br>
              <a:rPr lang="en-US" sz="24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TO EFFECTIVELY FUNDRAISE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 descr="Image result for raised h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255059"/>
            <a:ext cx="12191999" cy="811305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7"/>
          <p:cNvSpPr/>
          <p:nvPr/>
        </p:nvSpPr>
        <p:spPr>
          <a:xfrm>
            <a:off x="1421363" y="1302301"/>
            <a:ext cx="9349273" cy="4081461"/>
          </a:xfrm>
          <a:prstGeom prst="rect">
            <a:avLst/>
          </a:prstGeom>
          <a:solidFill>
            <a:srgbClr val="7EAC85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5041868" y="1726231"/>
            <a:ext cx="210826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ACTIVITY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2093991" y="2734935"/>
            <a:ext cx="800411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Rokkitt Light"/>
                <a:ea typeface="Rokkitt Light"/>
                <a:cs typeface="Rokkitt Light"/>
                <a:sym typeface="Rokkitt Light"/>
              </a:rPr>
              <a:t>How familiar are you with Illinois’ new tax credit</a:t>
            </a:r>
            <a:br>
              <a:rPr lang="en-US" sz="2800" b="0" i="0" u="none" strike="noStrike" cap="none">
                <a:solidFill>
                  <a:schemeClr val="dk1"/>
                </a:solidFill>
                <a:latin typeface="Rokkitt Light"/>
                <a:ea typeface="Rokkitt Light"/>
                <a:cs typeface="Rokkitt Light"/>
                <a:sym typeface="Rokkitt Light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Rokkitt Light"/>
                <a:ea typeface="Rokkitt Light"/>
                <a:cs typeface="Rokkitt Light"/>
                <a:sym typeface="Rokkitt Light"/>
              </a:rPr>
              <a:t>scholarship program? Hold up 1 to 5 fingers. 1</a:t>
            </a:r>
            <a:br>
              <a:rPr lang="en-US" sz="2800" b="0" i="0" u="none" strike="noStrike" cap="none">
                <a:solidFill>
                  <a:schemeClr val="dk1"/>
                </a:solidFill>
                <a:latin typeface="Rokkitt Light"/>
                <a:ea typeface="Rokkitt Light"/>
                <a:cs typeface="Rokkitt Light"/>
                <a:sym typeface="Rokkitt Light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Rokkitt Light"/>
                <a:ea typeface="Rokkitt Light"/>
                <a:cs typeface="Rokkitt Light"/>
                <a:sym typeface="Rokkitt Light"/>
              </a:rPr>
              <a:t>finger means you’re not at all familiar, 5 means you</a:t>
            </a:r>
            <a:br>
              <a:rPr lang="en-US" sz="2800" b="0" i="0" u="none" strike="noStrike" cap="none">
                <a:solidFill>
                  <a:schemeClr val="dk1"/>
                </a:solidFill>
                <a:latin typeface="Rokkitt Light"/>
                <a:ea typeface="Rokkitt Light"/>
                <a:cs typeface="Rokkitt Light"/>
                <a:sym typeface="Rokkitt Light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Rokkitt Light"/>
                <a:ea typeface="Rokkitt Light"/>
                <a:cs typeface="Rokkitt Light"/>
                <a:sym typeface="Rokkitt Light"/>
              </a:rPr>
              <a:t>are very familiar.</a:t>
            </a:r>
            <a:endParaRPr sz="2800" b="0" i="0" u="none" strike="noStrike" cap="none">
              <a:solidFill>
                <a:srgbClr val="000000"/>
              </a:solidFill>
              <a:latin typeface="Rokkitt Light"/>
              <a:ea typeface="Rokkitt Light"/>
              <a:cs typeface="Rokkitt Light"/>
              <a:sym typeface="Rokkitt Light"/>
            </a:endParaRPr>
          </a:p>
        </p:txBody>
      </p:sp>
      <p:pic>
        <p:nvPicPr>
          <p:cNvPr id="239" name="Google Shape;239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667500"/>
            <a:ext cx="12210078" cy="373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67500"/>
            <a:ext cx="12210078" cy="37338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8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WHY FOCUS ON TAX CREDIT FUNDRAISING?</a:t>
            </a:r>
            <a:endParaRPr sz="25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28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7" name="Google Shape;24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 txBox="1"/>
          <p:nvPr/>
        </p:nvSpPr>
        <p:spPr>
          <a:xfrm>
            <a:off x="1589022" y="2136338"/>
            <a:ext cx="903203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Donors give more</a:t>
            </a:r>
            <a:br>
              <a:rPr lang="en-US" sz="32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endParaRPr sz="3200" b="0" i="0" u="none" strike="noStrike" cap="none">
              <a:solidFill>
                <a:schemeClr val="dk1"/>
              </a:solidFill>
              <a:latin typeface="Rokkitt Medium"/>
              <a:ea typeface="Rokkitt Medium"/>
              <a:cs typeface="Rokkitt Medium"/>
              <a:sym typeface="Rokkitt Medium"/>
            </a:endParaRPr>
          </a:p>
          <a:p>
            <a:pPr marL="5143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Schools get more</a:t>
            </a:r>
            <a:br>
              <a:rPr lang="en-US" sz="32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endParaRPr sz="3200" b="0" i="0" u="none" strike="noStrike" cap="none">
              <a:solidFill>
                <a:schemeClr val="dk1"/>
              </a:solidFill>
              <a:latin typeface="Rokkitt Medium"/>
              <a:ea typeface="Rokkitt Medium"/>
              <a:cs typeface="Rokkitt Medium"/>
              <a:sym typeface="Rokkitt Medium"/>
            </a:endParaRPr>
          </a:p>
          <a:p>
            <a:pPr marL="5143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Relationships are strengthened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3" name="Google Shape;253;p29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4" name="Google Shape;25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9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WHY FOCUS ON TAX CREDIT FUNDRAISING, CONT’.</a:t>
            </a:r>
            <a:endParaRPr sz="25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6" name="Google Shape;256;p29"/>
          <p:cNvGraphicFramePr/>
          <p:nvPr/>
        </p:nvGraphicFramePr>
        <p:xfrm>
          <a:off x="560182" y="13716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{6A363C1E-0078-4C7D-AD39-DC9B2AE02EFB}</a:tableStyleId>
              </a:tblPr>
              <a:tblGrid>
                <a:gridCol w="11071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For a couple with a $5,000 income tax liability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1" u="none" strike="noStrike" cap="none">
                          <a:solidFill>
                            <a:schemeClr val="dk1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John and Jane do not give to Empower Illinois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AEA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u="none" strike="noStrike" cap="none">
                          <a:solidFill>
                            <a:schemeClr val="dk1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Donate $1,000 to their favorite school, earn $0 in tax credits.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>
                          <a:solidFill>
                            <a:schemeClr val="dk1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Owe $5,000 in income tax.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>
                          <a:solidFill>
                            <a:schemeClr val="dk1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Out of pocket $6,000.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" name="Google Shape;261;p30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2" name="Google Shape;26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0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WHY FOCUS ON TAX CREDIT FUNDRAISING, CONT’.</a:t>
            </a:r>
            <a:endParaRPr sz="25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4" name="Google Shape;264;p30"/>
          <p:cNvGraphicFramePr/>
          <p:nvPr/>
        </p:nvGraphicFramePr>
        <p:xfrm>
          <a:off x="560182" y="13716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{6A363C1E-0078-4C7D-AD39-DC9B2AE02EFB}</a:tableStyleId>
              </a:tblPr>
              <a:tblGrid>
                <a:gridCol w="11071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For a couple with a $5,000 income tax liability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1" u="none" strike="noStrike" cap="none">
                          <a:solidFill>
                            <a:schemeClr val="dk1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John and Jane give through Empower Illinois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7EA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u="none" strike="noStrike" cap="none">
                          <a:solidFill>
                            <a:schemeClr val="dk1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Donate $4,000 via Empower Illinois, earning $3,000 in tax credits.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8D2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>
                          <a:solidFill>
                            <a:schemeClr val="dk1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Owe $2,000 in income tax.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8D2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9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>
                          <a:solidFill>
                            <a:schemeClr val="dk1"/>
                          </a:solidFill>
                          <a:latin typeface="Rokkitt"/>
                          <a:ea typeface="Rokkitt"/>
                          <a:cs typeface="Rokkitt"/>
                          <a:sym typeface="Rokkitt"/>
                        </a:rPr>
                        <a:t>Out of pocket $6,000.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B8D2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9" name="Google Shape;269;p31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0" name="Google Shape;27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1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WHY FOCUS ON TAX CREDIT FUNDRAISING, CONT’.</a:t>
            </a:r>
            <a:endParaRPr sz="25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31"/>
          <p:cNvGrpSpPr/>
          <p:nvPr/>
        </p:nvGrpSpPr>
        <p:grpSpPr>
          <a:xfrm>
            <a:off x="1503570" y="2371709"/>
            <a:ext cx="9184859" cy="3757830"/>
            <a:chOff x="1871137" y="1862143"/>
            <a:chExt cx="9184859" cy="3757830"/>
          </a:xfrm>
        </p:grpSpPr>
        <p:grpSp>
          <p:nvGrpSpPr>
            <p:cNvPr id="273" name="Google Shape;273;p31"/>
            <p:cNvGrpSpPr/>
            <p:nvPr/>
          </p:nvGrpSpPr>
          <p:grpSpPr>
            <a:xfrm>
              <a:off x="6999448" y="2731296"/>
              <a:ext cx="4056548" cy="2888677"/>
              <a:chOff x="6999448" y="2731296"/>
              <a:chExt cx="4056548" cy="2888677"/>
            </a:xfrm>
          </p:grpSpPr>
          <p:sp>
            <p:nvSpPr>
              <p:cNvPr id="274" name="Google Shape;274;p31"/>
              <p:cNvSpPr/>
              <p:nvPr/>
            </p:nvSpPr>
            <p:spPr>
              <a:xfrm>
                <a:off x="6999448" y="2731296"/>
                <a:ext cx="4056548" cy="941970"/>
              </a:xfrm>
              <a:prstGeom prst="rect">
                <a:avLst/>
              </a:prstGeom>
              <a:solidFill>
                <a:srgbClr val="CEE0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Rokkitt"/>
                    <a:ea typeface="Rokkitt"/>
                    <a:cs typeface="Rokkitt"/>
                    <a:sym typeface="Rokkitt"/>
                  </a:rPr>
                  <a:t>Tax liability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31"/>
              <p:cNvSpPr/>
              <p:nvPr/>
            </p:nvSpPr>
            <p:spPr>
              <a:xfrm>
                <a:off x="6999448" y="3674446"/>
                <a:ext cx="4056548" cy="1945527"/>
              </a:xfrm>
              <a:prstGeom prst="rect">
                <a:avLst/>
              </a:prstGeom>
              <a:solidFill>
                <a:srgbClr val="7EAC8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i="0" u="none" strike="noStrike" cap="none">
                    <a:solidFill>
                      <a:schemeClr val="lt1"/>
                    </a:solidFill>
                    <a:latin typeface="Rokkitt"/>
                    <a:ea typeface="Rokkitt"/>
                    <a:cs typeface="Rokkitt"/>
                    <a:sym typeface="Rokkitt"/>
                  </a:rPr>
                  <a:t>Tuition assistance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6" name="Google Shape;276;p31"/>
            <p:cNvGrpSpPr/>
            <p:nvPr/>
          </p:nvGrpSpPr>
          <p:grpSpPr>
            <a:xfrm>
              <a:off x="1871137" y="2720179"/>
              <a:ext cx="4056550" cy="2899794"/>
              <a:chOff x="1871137" y="2720179"/>
              <a:chExt cx="4056550" cy="2899794"/>
            </a:xfrm>
          </p:grpSpPr>
          <p:sp>
            <p:nvSpPr>
              <p:cNvPr id="277" name="Google Shape;277;p31"/>
              <p:cNvSpPr/>
              <p:nvPr/>
            </p:nvSpPr>
            <p:spPr>
              <a:xfrm>
                <a:off x="1871139" y="2720179"/>
                <a:ext cx="4056548" cy="2440553"/>
              </a:xfrm>
              <a:prstGeom prst="rect">
                <a:avLst/>
              </a:prstGeom>
              <a:solidFill>
                <a:srgbClr val="CEE0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Rokkitt"/>
                    <a:ea typeface="Rokkitt"/>
                    <a:cs typeface="Rokkitt"/>
                    <a:sym typeface="Rokkitt"/>
                  </a:rPr>
                  <a:t>Tax liability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31"/>
              <p:cNvSpPr/>
              <p:nvPr/>
            </p:nvSpPr>
            <p:spPr>
              <a:xfrm>
                <a:off x="1871137" y="5160732"/>
                <a:ext cx="4056550" cy="459241"/>
              </a:xfrm>
              <a:prstGeom prst="rect">
                <a:avLst/>
              </a:prstGeom>
              <a:solidFill>
                <a:srgbClr val="7EAC8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i="0" u="none" strike="noStrike" cap="none">
                    <a:solidFill>
                      <a:schemeClr val="lt1"/>
                    </a:solidFill>
                    <a:latin typeface="Rokkitt"/>
                    <a:ea typeface="Rokkitt"/>
                    <a:cs typeface="Rokkitt"/>
                    <a:sym typeface="Rokkitt"/>
                  </a:rPr>
                  <a:t>Tuition assistance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9" name="Google Shape;279;p31"/>
            <p:cNvSpPr/>
            <p:nvPr/>
          </p:nvSpPr>
          <p:spPr>
            <a:xfrm>
              <a:off x="2905389" y="1862143"/>
              <a:ext cx="198804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Rokkitt Medium"/>
                  <a:ea typeface="Rokkitt Medium"/>
                  <a:cs typeface="Rokkitt Medium"/>
                  <a:sym typeface="Rokkitt Medium"/>
                </a:rPr>
                <a:t>No TCS gift</a:t>
              </a:r>
              <a:endPara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8303004" y="1862143"/>
              <a:ext cx="1449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Rokkitt Medium"/>
                  <a:ea typeface="Rokkitt Medium"/>
                  <a:cs typeface="Rokkitt Medium"/>
                  <a:sym typeface="Rokkitt Medium"/>
                </a:rPr>
                <a:t>TCS gift</a:t>
              </a:r>
              <a:endPara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31"/>
          <p:cNvSpPr/>
          <p:nvPr/>
        </p:nvSpPr>
        <p:spPr>
          <a:xfrm>
            <a:off x="3458110" y="1441608"/>
            <a:ext cx="52758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VISUALIZING THE IMPACT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2"/>
          <p:cNvPicPr preferRelativeResize="0"/>
          <p:nvPr/>
        </p:nvPicPr>
        <p:blipFill rotWithShape="1">
          <a:blip r:embed="rId3">
            <a:alphaModFix/>
          </a:blip>
          <a:srcRect b="1530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2"/>
          <p:cNvSpPr txBox="1"/>
          <p:nvPr/>
        </p:nvSpPr>
        <p:spPr>
          <a:xfrm>
            <a:off x="374904" y="731270"/>
            <a:ext cx="709574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“Normally I give $10,000, this year I gave $100,000.”</a:t>
            </a:r>
            <a:endParaRPr sz="1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877824" y="3776472"/>
            <a:ext cx="6089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— Bob Sullivan, Regional Chairman, Fifth Third Bank</a:t>
            </a:r>
            <a:endParaRPr/>
          </a:p>
        </p:txBody>
      </p:sp>
      <p:pic>
        <p:nvPicPr>
          <p:cNvPr id="289" name="Google Shape;28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67500"/>
            <a:ext cx="12210078" cy="373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1530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237744" y="566678"/>
            <a:ext cx="709574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 Children only get one chance at a great education.”</a:t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67500"/>
            <a:ext cx="12210078" cy="373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3" descr="Image result for raised h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255059"/>
            <a:ext cx="12191999" cy="811305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3"/>
          <p:cNvSpPr/>
          <p:nvPr/>
        </p:nvSpPr>
        <p:spPr>
          <a:xfrm>
            <a:off x="1421363" y="1302302"/>
            <a:ext cx="9349273" cy="3424334"/>
          </a:xfrm>
          <a:prstGeom prst="rect">
            <a:avLst/>
          </a:prstGeom>
          <a:solidFill>
            <a:srgbClr val="7EAC85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3"/>
          <p:cNvSpPr/>
          <p:nvPr/>
        </p:nvSpPr>
        <p:spPr>
          <a:xfrm>
            <a:off x="4971332" y="1726231"/>
            <a:ext cx="224933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QUESTION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3"/>
          <p:cNvSpPr/>
          <p:nvPr/>
        </p:nvSpPr>
        <p:spPr>
          <a:xfrm>
            <a:off x="2753597" y="2734935"/>
            <a:ext cx="668484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Who here has made or</a:t>
            </a:r>
            <a:b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helped secure a tax credit scholarship gift?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667500"/>
            <a:ext cx="12210078" cy="373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4" name="Google Shape;304;p34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5" name="Google Shape;30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4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UNDERSTANDING THE PROGRAM, CONT’.</a:t>
            </a:r>
            <a:endParaRPr sz="25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4"/>
          <p:cNvSpPr txBox="1"/>
          <p:nvPr/>
        </p:nvSpPr>
        <p:spPr>
          <a:xfrm>
            <a:off x="432616" y="1563624"/>
            <a:ext cx="11207695" cy="49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75% Tax Credit on Illinois Income Tax Liability                                            </a:t>
            </a:r>
            <a:r>
              <a:rPr lang="en-US" sz="2400" b="0" i="0" u="none" strike="noStrike" cap="none">
                <a:solidFill>
                  <a:srgbClr val="7F7F7F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For every $1 donated, the donor receives a $0.75 tax credit on their Illinois income tax liability. Maximum gift = $1,333,333.33.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endParaRPr sz="2400" b="0" i="0" u="none" strike="noStrike" cap="none">
              <a:solidFill>
                <a:schemeClr val="dk1"/>
              </a:solidFill>
              <a:latin typeface="Rokkitt Medium"/>
              <a:ea typeface="Rokkitt Medium"/>
              <a:cs typeface="Rokkitt Medium"/>
              <a:sym typeface="Rokkitt Medium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Designating Gifts</a:t>
            </a:r>
            <a:br>
              <a:rPr lang="en-US" sz="24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r>
              <a:rPr lang="en-US" sz="2400" b="0" i="0" u="none" strike="noStrike" cap="none">
                <a:solidFill>
                  <a:srgbClr val="7F7F7F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Individual donors may designate their gift(s) to a specific school, multiple schools, or a system of schools. Corporate donors cannot designate their gifts but can specify one of five regions throughout the state.</a:t>
            </a:r>
            <a:endParaRPr/>
          </a:p>
          <a:p>
            <a:pPr marL="5143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7F7F7F"/>
              </a:solidFill>
              <a:latin typeface="Rokkitt Medium"/>
              <a:ea typeface="Rokkitt Medium"/>
              <a:cs typeface="Rokkitt Medium"/>
              <a:sym typeface="Rokkitt Medium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No Federal Deduction</a:t>
            </a:r>
            <a:br>
              <a:rPr lang="en-US" sz="24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r>
              <a:rPr lang="en-US" sz="2400" b="0" i="0" u="none" strike="noStrike" cap="none">
                <a:solidFill>
                  <a:srgbClr val="7F7F7F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No portion of a tax credit scholarship gift may be deducted from one’s Federal taxable income.</a:t>
            </a:r>
            <a:endParaRPr sz="2400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2" name="Google Shape;312;p35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3" name="Google Shape;31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5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UNDERSTANDING THE PROGRAM, CONT’.</a:t>
            </a:r>
            <a:endParaRPr sz="25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67500"/>
            <a:ext cx="12210078" cy="37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736" y="1928348"/>
            <a:ext cx="11617777" cy="3586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1" name="Google Shape;321;p36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2" name="Google Shape;32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6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UNDERSTANDING THE PROGRAM, CONT’.</a:t>
            </a:r>
            <a:endParaRPr sz="25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6"/>
          <p:cNvSpPr txBox="1"/>
          <p:nvPr/>
        </p:nvSpPr>
        <p:spPr>
          <a:xfrm>
            <a:off x="432616" y="1563624"/>
            <a:ext cx="11207695" cy="49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4"/>
            </a:pPr>
            <a:r>
              <a:rPr lang="en-US" sz="24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Carry Forward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r>
              <a:rPr lang="en-US" sz="2400" b="0" i="0" u="none" strike="noStrike" cap="none">
                <a:solidFill>
                  <a:srgbClr val="7F7F7F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Any portion of the tax credit may be carried forward up to five years.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endParaRPr sz="2400" b="0" i="0" u="none" strike="noStrike" cap="none">
              <a:solidFill>
                <a:schemeClr val="dk1"/>
              </a:solidFill>
              <a:latin typeface="Rokkitt Medium"/>
              <a:ea typeface="Rokkitt Medium"/>
              <a:cs typeface="Rokkitt Medium"/>
              <a:sym typeface="Rokkitt Medium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4"/>
            </a:pPr>
            <a:r>
              <a:rPr lang="en-US" sz="24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Exempt from Capital Gains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r>
              <a:rPr lang="en-US" sz="2400" b="0" i="0" u="none" strike="noStrike" cap="none">
                <a:solidFill>
                  <a:srgbClr val="7F7F7F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Gifts of marketable securities are exempt from Federal capital gains taxes.</a:t>
            </a:r>
            <a:r>
              <a:rPr lang="en-US" sz="24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endParaRPr sz="2400" b="0" i="0" u="none" strike="noStrike" cap="none">
              <a:solidFill>
                <a:schemeClr val="dk1"/>
              </a:solidFill>
              <a:latin typeface="Rokkitt Medium"/>
              <a:ea typeface="Rokkitt Medium"/>
              <a:cs typeface="Rokkitt Medium"/>
              <a:sym typeface="Rokkitt Medium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4"/>
            </a:pPr>
            <a:r>
              <a:rPr lang="en-US" sz="24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Children in Need</a:t>
            </a:r>
            <a:br>
              <a:rPr lang="en-US" sz="24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r>
              <a:rPr lang="en-US" sz="2400" b="0" i="0" u="none" strike="noStrike" cap="none">
                <a:solidFill>
                  <a:srgbClr val="7F7F7F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By law, scholarships are awarded to children living with families that are within 300% of the Federal Poverty Level. The vast majority (75%) of scholarships are awarded to children within 185% of the Federal Poverty Level. For context, a family of four at 185% of the Federal Poverty Level has a household income of $45,510.</a:t>
            </a:r>
            <a:endParaRPr sz="2400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7"/>
          <p:cNvPicPr preferRelativeResize="0"/>
          <p:nvPr/>
        </p:nvPicPr>
        <p:blipFill rotWithShape="1">
          <a:blip r:embed="rId3">
            <a:alphaModFix/>
          </a:blip>
          <a:srcRect b="1530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7"/>
          <p:cNvSpPr txBox="1"/>
          <p:nvPr/>
        </p:nvSpPr>
        <p:spPr>
          <a:xfrm>
            <a:off x="592307" y="2074043"/>
            <a:ext cx="8915586" cy="1971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“This is a no brainer.”</a:t>
            </a:r>
            <a:endParaRPr sz="1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31" name="Google Shape;331;p37"/>
          <p:cNvSpPr txBox="1"/>
          <p:nvPr/>
        </p:nvSpPr>
        <p:spPr>
          <a:xfrm>
            <a:off x="1372346" y="3059668"/>
            <a:ext cx="6089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— Anonymous $1.3 million donor</a:t>
            </a:r>
            <a:endParaRPr/>
          </a:p>
        </p:txBody>
      </p:sp>
      <p:pic>
        <p:nvPicPr>
          <p:cNvPr id="332" name="Google Shape;33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67500"/>
            <a:ext cx="12210078" cy="373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" name="Google Shape;337;p38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357C5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8" name="Google Shape;33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8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357C56"/>
                </a:solidFill>
                <a:latin typeface="Arial"/>
                <a:ea typeface="Arial"/>
                <a:cs typeface="Arial"/>
                <a:sym typeface="Arial"/>
              </a:rPr>
              <a:t>DEVELOPING A PLAN.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67500"/>
            <a:ext cx="12210078" cy="37338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8"/>
          <p:cNvSpPr txBox="1"/>
          <p:nvPr/>
        </p:nvSpPr>
        <p:spPr>
          <a:xfrm>
            <a:off x="560182" y="1586770"/>
            <a:ext cx="9032033" cy="393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Lead with </a:t>
            </a:r>
            <a:r>
              <a:rPr lang="en-US" sz="2800" b="0" i="1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impact</a:t>
            </a:r>
            <a: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, not tax implications.</a:t>
            </a:r>
            <a:endParaRPr/>
          </a:p>
          <a:p>
            <a:pPr marL="514350" marR="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Rokkitt Medium"/>
              <a:ea typeface="Rokkitt Medium"/>
              <a:cs typeface="Rokkitt Medium"/>
              <a:sym typeface="Rokkitt Medium"/>
            </a:endParaRPr>
          </a:p>
          <a:p>
            <a:pPr marL="5143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Know how to </a:t>
            </a:r>
            <a:r>
              <a:rPr lang="en-US" sz="2800" b="0" i="1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explain</a:t>
            </a:r>
            <a: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 the program and its benefits.</a:t>
            </a:r>
            <a:b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endParaRPr sz="2800" b="0" i="0" u="none" strike="noStrike" cap="none">
              <a:solidFill>
                <a:schemeClr val="dk1"/>
              </a:solidFill>
              <a:latin typeface="Rokkitt Medium"/>
              <a:ea typeface="Rokkitt Medium"/>
              <a:cs typeface="Rokkitt Medium"/>
              <a:sym typeface="Rokkitt Medium"/>
            </a:endParaRPr>
          </a:p>
          <a:p>
            <a:pPr marL="5143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Focus on soliciting </a:t>
            </a:r>
            <a:r>
              <a:rPr lang="en-US" sz="2800" b="0" i="1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existing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 donors first.</a:t>
            </a:r>
            <a:b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endParaRPr sz="2800" b="0" i="0" u="none" strike="noStrike" cap="none">
              <a:solidFill>
                <a:schemeClr val="dk1"/>
              </a:solidFill>
              <a:latin typeface="Rokkitt Medium"/>
              <a:ea typeface="Rokkitt Medium"/>
              <a:cs typeface="Rokkitt Medium"/>
              <a:sym typeface="Rokkitt Medium"/>
            </a:endParaRPr>
          </a:p>
          <a:p>
            <a:pPr marL="5143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Share successes and build </a:t>
            </a:r>
            <a:r>
              <a:rPr lang="en-US" sz="2800" b="0" i="1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momentum</a:t>
            </a:r>
            <a: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.</a:t>
            </a:r>
            <a:endParaRPr/>
          </a:p>
          <a:p>
            <a:pPr marL="514350" marR="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Rokkitt Medium"/>
              <a:ea typeface="Rokkitt Medium"/>
              <a:cs typeface="Rokkitt Medium"/>
              <a:sym typeface="Rokkitt Medium"/>
            </a:endParaRPr>
          </a:p>
          <a:p>
            <a:pPr marL="5143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1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Ask</a:t>
            </a:r>
            <a: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, don’t expect.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Google Shape;346;p39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7" name="Google Shape;34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9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DEVELOPING A PLAN, CONT’.</a:t>
            </a:r>
            <a:endParaRPr sz="25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9" name="Google Shape;349;p39"/>
          <p:cNvGrpSpPr/>
          <p:nvPr/>
        </p:nvGrpSpPr>
        <p:grpSpPr>
          <a:xfrm>
            <a:off x="560182" y="2371712"/>
            <a:ext cx="11080130" cy="4097893"/>
            <a:chOff x="560182" y="1663818"/>
            <a:chExt cx="11080130" cy="4097893"/>
          </a:xfrm>
        </p:grpSpPr>
        <p:sp>
          <p:nvSpPr>
            <p:cNvPr id="350" name="Google Shape;350;p39"/>
            <p:cNvSpPr/>
            <p:nvPr/>
          </p:nvSpPr>
          <p:spPr>
            <a:xfrm>
              <a:off x="560182" y="1663818"/>
              <a:ext cx="2706624" cy="4097893"/>
            </a:xfrm>
            <a:prstGeom prst="rect">
              <a:avLst/>
            </a:prstGeom>
            <a:solidFill>
              <a:srgbClr val="8081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9"/>
            <p:cNvSpPr/>
            <p:nvPr/>
          </p:nvSpPr>
          <p:spPr>
            <a:xfrm>
              <a:off x="3351351" y="1663818"/>
              <a:ext cx="2706624" cy="4097887"/>
            </a:xfrm>
            <a:prstGeom prst="rect">
              <a:avLst/>
            </a:prstGeom>
            <a:solidFill>
              <a:srgbClr val="006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6142520" y="1663818"/>
              <a:ext cx="2706624" cy="4097879"/>
            </a:xfrm>
            <a:prstGeom prst="rect">
              <a:avLst/>
            </a:prstGeom>
            <a:solidFill>
              <a:srgbClr val="DC8E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9"/>
            <p:cNvSpPr/>
            <p:nvPr/>
          </p:nvSpPr>
          <p:spPr>
            <a:xfrm>
              <a:off x="8933688" y="1663818"/>
              <a:ext cx="2706624" cy="4097876"/>
            </a:xfrm>
            <a:prstGeom prst="rect">
              <a:avLst/>
            </a:prstGeom>
            <a:solidFill>
              <a:srgbClr val="F265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9"/>
            <p:cNvSpPr/>
            <p:nvPr/>
          </p:nvSpPr>
          <p:spPr>
            <a:xfrm>
              <a:off x="1309990" y="1993392"/>
              <a:ext cx="1207008" cy="120700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rgbClr val="7F7F7F"/>
                  </a:solidFill>
                  <a:latin typeface="Rokkitt"/>
                  <a:ea typeface="Rokkitt"/>
                  <a:cs typeface="Rokkitt"/>
                  <a:sym typeface="Rokkitt"/>
                </a:rPr>
                <a:t>1</a:t>
              </a:r>
              <a:endParaRPr sz="3600" b="1" i="0" u="none" strike="noStrike" cap="none">
                <a:solidFill>
                  <a:srgbClr val="7F7F7F"/>
                </a:solidFill>
                <a:latin typeface="Rokkitt"/>
                <a:ea typeface="Rokkitt"/>
                <a:cs typeface="Rokkitt"/>
                <a:sym typeface="Rokkitt"/>
              </a:endParaRPr>
            </a:p>
          </p:txBody>
        </p:sp>
        <p:sp>
          <p:nvSpPr>
            <p:cNvPr id="355" name="Google Shape;355;p39"/>
            <p:cNvSpPr txBox="1"/>
            <p:nvPr/>
          </p:nvSpPr>
          <p:spPr>
            <a:xfrm>
              <a:off x="1253927" y="3342522"/>
              <a:ext cx="1319134" cy="374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Rokkitt ExtraBold"/>
                  <a:ea typeface="Rokkitt ExtraBold"/>
                  <a:cs typeface="Rokkitt ExtraBold"/>
                  <a:sym typeface="Rokkitt ExtraBold"/>
                </a:rPr>
                <a:t>CASE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9"/>
            <p:cNvSpPr txBox="1"/>
            <p:nvPr/>
          </p:nvSpPr>
          <p:spPr>
            <a:xfrm>
              <a:off x="3611955" y="3342522"/>
              <a:ext cx="2185416" cy="374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Rokkitt ExtraBold"/>
                  <a:ea typeface="Rokkitt ExtraBold"/>
                  <a:cs typeface="Rokkitt ExtraBold"/>
                  <a:sym typeface="Rokkitt ExtraBold"/>
                </a:rPr>
                <a:t>LEADERSHIP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9"/>
            <p:cNvSpPr txBox="1"/>
            <p:nvPr/>
          </p:nvSpPr>
          <p:spPr>
            <a:xfrm>
              <a:off x="6403124" y="3342522"/>
              <a:ext cx="2185416" cy="374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Rokkitt ExtraBold"/>
                  <a:ea typeface="Rokkitt ExtraBold"/>
                  <a:cs typeface="Rokkitt ExtraBold"/>
                  <a:sym typeface="Rokkitt ExtraBold"/>
                </a:rPr>
                <a:t>PROSPECTS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9"/>
            <p:cNvSpPr txBox="1"/>
            <p:nvPr/>
          </p:nvSpPr>
          <p:spPr>
            <a:xfrm>
              <a:off x="9627433" y="3342522"/>
              <a:ext cx="1319134" cy="374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Rokkitt ExtraBold"/>
                  <a:ea typeface="Rokkitt ExtraBold"/>
                  <a:cs typeface="Rokkitt ExtraBold"/>
                  <a:sym typeface="Rokkitt ExtraBold"/>
                </a:rPr>
                <a:t>PLAN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9"/>
            <p:cNvSpPr txBox="1"/>
            <p:nvPr/>
          </p:nvSpPr>
          <p:spPr>
            <a:xfrm>
              <a:off x="820786" y="3859548"/>
              <a:ext cx="2185416" cy="1785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Rokkitt"/>
                  <a:ea typeface="Rokkitt"/>
                  <a:cs typeface="Rokkitt"/>
                  <a:sym typeface="Rokkitt"/>
                </a:rPr>
                <a:t>Why should someone give to your school?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9"/>
            <p:cNvSpPr txBox="1"/>
            <p:nvPr/>
          </p:nvSpPr>
          <p:spPr>
            <a:xfrm>
              <a:off x="3611955" y="3859548"/>
              <a:ext cx="2185416" cy="1785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Rokkitt"/>
                  <a:ea typeface="Rokkitt"/>
                  <a:cs typeface="Rokkitt"/>
                  <a:sym typeface="Rokkitt"/>
                </a:rPr>
                <a:t>Who is prepared to lead this initiative? Will they make a lead gift?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9"/>
            <p:cNvSpPr/>
            <p:nvPr/>
          </p:nvSpPr>
          <p:spPr>
            <a:xfrm>
              <a:off x="4101159" y="1993392"/>
              <a:ext cx="1207008" cy="120700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chemeClr val="accent1"/>
                  </a:solidFill>
                  <a:latin typeface="Rokkitt"/>
                  <a:ea typeface="Rokkitt"/>
                  <a:cs typeface="Rokkitt"/>
                  <a:sym typeface="Rokkitt"/>
                </a:rPr>
                <a:t>2</a:t>
              </a:r>
              <a:endParaRPr sz="3600" b="1" i="0" u="none" strike="noStrike" cap="none">
                <a:solidFill>
                  <a:schemeClr val="accent1"/>
                </a:solidFill>
                <a:latin typeface="Rokkitt"/>
                <a:ea typeface="Rokkitt"/>
                <a:cs typeface="Rokkitt"/>
                <a:sym typeface="Rokkitt"/>
              </a:endParaRPr>
            </a:p>
          </p:txBody>
        </p:sp>
        <p:sp>
          <p:nvSpPr>
            <p:cNvPr id="362" name="Google Shape;362;p39"/>
            <p:cNvSpPr/>
            <p:nvPr/>
          </p:nvSpPr>
          <p:spPr>
            <a:xfrm>
              <a:off x="6892328" y="1993392"/>
              <a:ext cx="1207008" cy="120700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rgbClr val="F4B081"/>
                  </a:solidFill>
                  <a:latin typeface="Rokkitt"/>
                  <a:ea typeface="Rokkitt"/>
                  <a:cs typeface="Rokkitt"/>
                  <a:sym typeface="Rokkitt"/>
                </a:rPr>
                <a:t>3</a:t>
              </a:r>
              <a:endParaRPr sz="3600" b="1" i="0" u="none" strike="noStrike" cap="none">
                <a:solidFill>
                  <a:srgbClr val="F4B081"/>
                </a:solidFill>
                <a:latin typeface="Rokkitt"/>
                <a:ea typeface="Rokkitt"/>
                <a:cs typeface="Rokkitt"/>
                <a:sym typeface="Rokkitt"/>
              </a:endParaRPr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9627433" y="1993392"/>
              <a:ext cx="1207008" cy="120700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rgbClr val="C55A11"/>
                  </a:solidFill>
                  <a:latin typeface="Rokkitt"/>
                  <a:ea typeface="Rokkitt"/>
                  <a:cs typeface="Rokkitt"/>
                  <a:sym typeface="Rokkitt"/>
                </a:rPr>
                <a:t>4</a:t>
              </a:r>
              <a:endParaRPr sz="3600" b="1" i="0" u="none" strike="noStrike" cap="none">
                <a:solidFill>
                  <a:srgbClr val="C55A11"/>
                </a:solidFill>
                <a:latin typeface="Rokkitt"/>
                <a:ea typeface="Rokkitt"/>
                <a:cs typeface="Rokkitt"/>
                <a:sym typeface="Rokkitt"/>
              </a:endParaRPr>
            </a:p>
          </p:txBody>
        </p:sp>
        <p:sp>
          <p:nvSpPr>
            <p:cNvPr id="364" name="Google Shape;364;p39"/>
            <p:cNvSpPr txBox="1"/>
            <p:nvPr/>
          </p:nvSpPr>
          <p:spPr>
            <a:xfrm>
              <a:off x="6403124" y="3859548"/>
              <a:ext cx="2185416" cy="1785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Rokkitt"/>
                  <a:ea typeface="Rokkitt"/>
                  <a:cs typeface="Rokkitt"/>
                  <a:sym typeface="Rokkitt"/>
                </a:rPr>
                <a:t>Who are the people you should ask for gifts?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9"/>
            <p:cNvSpPr txBox="1"/>
            <p:nvPr/>
          </p:nvSpPr>
          <p:spPr>
            <a:xfrm>
              <a:off x="9194292" y="3859548"/>
              <a:ext cx="2185416" cy="1785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Rokkitt"/>
                  <a:ea typeface="Rokkitt"/>
                  <a:cs typeface="Rokkitt"/>
                  <a:sym typeface="Rokkitt"/>
                </a:rPr>
                <a:t>What is the plan to solicit your prospects?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6" name="Google Shape;366;p39"/>
          <p:cNvSpPr/>
          <p:nvPr/>
        </p:nvSpPr>
        <p:spPr>
          <a:xfrm>
            <a:off x="3404402" y="1441608"/>
            <a:ext cx="53832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KEY ELEMENTS OF A PLAN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1" name="Google Shape;371;p40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2" name="Google Shape;37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0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DEVELOPING A PLAN, CONT’.</a:t>
            </a:r>
            <a:endParaRPr sz="25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0"/>
          <p:cNvSpPr/>
          <p:nvPr/>
        </p:nvSpPr>
        <p:spPr>
          <a:xfrm>
            <a:off x="560182" y="1707825"/>
            <a:ext cx="70391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FIND A LEAD DONOR WHO…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67500"/>
            <a:ext cx="12210078" cy="37338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0"/>
          <p:cNvSpPr txBox="1"/>
          <p:nvPr/>
        </p:nvSpPr>
        <p:spPr>
          <a:xfrm>
            <a:off x="560182" y="2824703"/>
            <a:ext cx="9032033" cy="232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Will make a major TCS commitment.</a:t>
            </a:r>
            <a:endParaRPr/>
          </a:p>
          <a:p>
            <a:pPr marL="514350" marR="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Rokkitt Medium"/>
              <a:ea typeface="Rokkitt Medium"/>
              <a:cs typeface="Rokkitt Medium"/>
              <a:sym typeface="Rokkitt Medium"/>
            </a:endParaRPr>
          </a:p>
          <a:p>
            <a:pPr marL="5143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Is willing to have their gift recognized publicly.</a:t>
            </a:r>
            <a:b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endParaRPr sz="2800" b="0" i="0" u="none" strike="noStrike" cap="none">
              <a:solidFill>
                <a:schemeClr val="dk1"/>
              </a:solidFill>
              <a:latin typeface="Rokkitt Medium"/>
              <a:ea typeface="Rokkitt Medium"/>
              <a:cs typeface="Rokkitt Medium"/>
              <a:sym typeface="Rokkitt Medium"/>
            </a:endParaRPr>
          </a:p>
          <a:p>
            <a:pPr marL="5143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Has a broad network that they are willing to engage.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1" name="Google Shape;381;p41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2" name="Google Shape;38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1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DEVELOPING A PLAN, CONT’.</a:t>
            </a:r>
            <a:endParaRPr sz="25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1"/>
          <p:cNvSpPr/>
          <p:nvPr/>
        </p:nvSpPr>
        <p:spPr>
          <a:xfrm>
            <a:off x="568675" y="3038033"/>
            <a:ext cx="11071636" cy="677257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Bespoke, in person solicitations of existing major donors.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1"/>
          <p:cNvSpPr/>
          <p:nvPr/>
        </p:nvSpPr>
        <p:spPr>
          <a:xfrm>
            <a:off x="568675" y="3852482"/>
            <a:ext cx="11071636" cy="691318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Exclusive “Extra Credit” event only for TCS donors; your CAC is your ticket.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1"/>
          <p:cNvSpPr/>
          <p:nvPr/>
        </p:nvSpPr>
        <p:spPr>
          <a:xfrm>
            <a:off x="4165835" y="1441608"/>
            <a:ext cx="38603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A PLAN IN ACTION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1"/>
          <p:cNvSpPr/>
          <p:nvPr/>
        </p:nvSpPr>
        <p:spPr>
          <a:xfrm>
            <a:off x="568675" y="4680992"/>
            <a:ext cx="11071636" cy="691319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Videos of students walking a donor through the TCS giving process.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1"/>
          <p:cNvSpPr/>
          <p:nvPr/>
        </p:nvSpPr>
        <p:spPr>
          <a:xfrm>
            <a:off x="568675" y="2241390"/>
            <a:ext cx="11071636" cy="677257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Board amends “give/get” policy to require members to eliminate IL tax liability via TCS giving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1"/>
          <p:cNvSpPr/>
          <p:nvPr/>
        </p:nvSpPr>
        <p:spPr>
          <a:xfrm>
            <a:off x="568675" y="5509503"/>
            <a:ext cx="11071636" cy="691318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Reserve your tax credit booths at major school events.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667500"/>
            <a:ext cx="12210078" cy="373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2" descr="Image result for raised h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255059"/>
            <a:ext cx="12191999" cy="811305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2"/>
          <p:cNvSpPr/>
          <p:nvPr/>
        </p:nvSpPr>
        <p:spPr>
          <a:xfrm>
            <a:off x="1421363" y="1302302"/>
            <a:ext cx="9349273" cy="3424334"/>
          </a:xfrm>
          <a:prstGeom prst="rect">
            <a:avLst/>
          </a:prstGeom>
          <a:solidFill>
            <a:srgbClr val="7EAC85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2"/>
          <p:cNvSpPr/>
          <p:nvPr/>
        </p:nvSpPr>
        <p:spPr>
          <a:xfrm>
            <a:off x="3547869" y="1726231"/>
            <a:ext cx="50962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Rokkitt"/>
                <a:ea typeface="Rokkitt"/>
                <a:cs typeface="Rokkitt"/>
                <a:sym typeface="Rokkitt"/>
              </a:rPr>
              <a:t>SMALL GROUP ACTIVITY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2"/>
          <p:cNvSpPr/>
          <p:nvPr/>
        </p:nvSpPr>
        <p:spPr>
          <a:xfrm>
            <a:off x="2267895" y="2734935"/>
            <a:ext cx="765626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With those around you, brainstorm how you</a:t>
            </a:r>
            <a:b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and your school might go about raising tax credit</a:t>
            </a:r>
            <a:b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scholarship gifts.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648838"/>
            <a:ext cx="12210078" cy="373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41358"/>
            <a:ext cx="12210078" cy="37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560182" y="2566600"/>
            <a:ext cx="1097556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Expand quality educational options for low-income and working-class families of Illinois.  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Our Mission</a:t>
            </a:r>
            <a:endParaRPr sz="25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5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526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3"/>
          <p:cNvSpPr txBox="1"/>
          <p:nvPr/>
        </p:nvSpPr>
        <p:spPr>
          <a:xfrm>
            <a:off x="4300528" y="1019331"/>
            <a:ext cx="673058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br>
              <a:rPr lang="en-US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&amp; QUESTIONS.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7" name="Google Shape;407;p43"/>
          <p:cNvCxnSpPr/>
          <p:nvPr/>
        </p:nvCxnSpPr>
        <p:spPr>
          <a:xfrm>
            <a:off x="4428744" y="3029783"/>
            <a:ext cx="6114288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8" name="Google Shape;40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501" y="5265776"/>
            <a:ext cx="931164" cy="965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41358"/>
            <a:ext cx="12210078" cy="37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What is the Invest in Kids Act?</a:t>
            </a:r>
            <a:endParaRPr sz="25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16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16"/>
          <p:cNvSpPr/>
          <p:nvPr/>
        </p:nvSpPr>
        <p:spPr>
          <a:xfrm>
            <a:off x="726621" y="1592067"/>
            <a:ext cx="9862458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Law passed in August 2017</a:t>
            </a:r>
            <a:endParaRPr/>
          </a:p>
          <a:p>
            <a:pPr marL="3429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5-year pilot with bi-partisan support</a:t>
            </a:r>
            <a:endParaRPr/>
          </a:p>
          <a:p>
            <a:pPr marL="3429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$100 M in scholarships ($75 m in tax credits) annually across Illinois</a:t>
            </a:r>
            <a:endParaRPr/>
          </a:p>
          <a:p>
            <a:pPr marL="3429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41358"/>
            <a:ext cx="12210078" cy="37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Who is Empower Illinois?</a:t>
            </a:r>
            <a:endParaRPr sz="25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p17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17"/>
          <p:cNvSpPr/>
          <p:nvPr/>
        </p:nvSpPr>
        <p:spPr>
          <a:xfrm>
            <a:off x="726620" y="1592067"/>
            <a:ext cx="10717818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Empower Illinois is a Scholarship Granting Organization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Donors donate to EI; Students apply to EI; EI matches the dollars to the students </a:t>
            </a:r>
            <a:r>
              <a:rPr lang="en-US" sz="2700" b="0" i="1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Schools still decide whether a student is accepted into the school</a:t>
            </a:r>
            <a:endParaRPr sz="27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429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41358"/>
            <a:ext cx="12210078" cy="37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How can schools participate?</a:t>
            </a:r>
            <a:endParaRPr sz="25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18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" name="Google Shape;136;p18"/>
          <p:cNvSpPr/>
          <p:nvPr/>
        </p:nvSpPr>
        <p:spPr>
          <a:xfrm>
            <a:off x="726621" y="1592067"/>
            <a:ext cx="9862458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Registered </a:t>
            </a:r>
            <a:r>
              <a:rPr lang="en-US" sz="3400" b="1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and</a:t>
            </a:r>
            <a:r>
              <a:rPr lang="en-US" sz="3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recognized by the Illinois State Board of Education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Testing – Starting the 2019-2020 school year all students receiving a scholarship must take the state assessment for their grade level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Students can take the test at the school they attend, or at their local public school.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41358"/>
            <a:ext cx="12210078" cy="37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How do students and families participate?</a:t>
            </a:r>
            <a:endParaRPr sz="25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19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6" name="Google Shape;146;p19"/>
          <p:cNvSpPr/>
          <p:nvPr/>
        </p:nvSpPr>
        <p:spPr>
          <a:xfrm>
            <a:off x="726621" y="1592067"/>
            <a:ext cx="9862458" cy="637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Apply to any of the 5 scholarship granting organizations (SGOs) like Empower Illinois.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Student’s household income level must be 300% of the federal poverty level or below to qualify.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Awarded on “first come, first served” basis</a:t>
            </a:r>
            <a:endParaRPr/>
          </a:p>
          <a:p>
            <a:pPr marL="3429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429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429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51435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51435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67500"/>
            <a:ext cx="12210078" cy="37338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How is this program funded?</a:t>
            </a:r>
            <a:endParaRPr sz="25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20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4" name="Google Shape;15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/>
        </p:nvSpPr>
        <p:spPr>
          <a:xfrm>
            <a:off x="1404193" y="3557452"/>
            <a:ext cx="9383614" cy="18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Tax credit: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u="none" strike="noStrike" cap="none">
                <a:solidFill>
                  <a:srgbClr val="7F7F7F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A reduction of your </a:t>
            </a:r>
            <a:r>
              <a:rPr lang="en-US" sz="2800" b="0" i="1" u="sng" strike="noStrike" cap="none">
                <a:solidFill>
                  <a:srgbClr val="7F7F7F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tax liability</a:t>
            </a:r>
            <a:r>
              <a:rPr lang="en-US" sz="2800" b="0" i="1" u="none" strike="noStrike" cap="none">
                <a:solidFill>
                  <a:srgbClr val="7F7F7F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u="none" strike="noStrike" cap="none">
                <a:solidFill>
                  <a:srgbClr val="7F7F7F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For example, $100 in tax credits = $100 less paid in taxes.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1" u="none" strike="noStrike" cap="none">
              <a:solidFill>
                <a:schemeClr val="dk1"/>
              </a:solidFill>
              <a:latin typeface="Rokkitt Medium"/>
              <a:ea typeface="Rokkitt Medium"/>
              <a:cs typeface="Rokkitt Medium"/>
              <a:sym typeface="Rokkitt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Deduction: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u="none" strike="noStrike" cap="none">
                <a:solidFill>
                  <a:srgbClr val="7F7F7F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A reduction in your </a:t>
            </a:r>
            <a:r>
              <a:rPr lang="en-US" sz="2800" b="0" i="1" u="sng" strike="noStrike" cap="none">
                <a:solidFill>
                  <a:srgbClr val="7F7F7F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taxable income</a:t>
            </a:r>
            <a:r>
              <a:rPr lang="en-US" sz="2800" b="0" i="1" u="none" strike="noStrike" cap="none">
                <a:solidFill>
                  <a:srgbClr val="7F7F7F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1" u="none" strike="noStrike" cap="none">
              <a:solidFill>
                <a:schemeClr val="dk1"/>
              </a:solidFill>
              <a:latin typeface="Rokkitt Medium"/>
              <a:ea typeface="Rokkitt Medium"/>
              <a:cs typeface="Rokkitt Medium"/>
              <a:sym typeface="Rokkitt Medium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1404193" y="1770953"/>
            <a:ext cx="938361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Donations: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sng" strike="noStrike" cap="none">
                <a:solidFill>
                  <a:srgbClr val="7F7F7F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Individuals</a:t>
            </a:r>
            <a:r>
              <a:rPr lang="en-US" sz="2800" b="1" i="1" u="none" strike="noStrike" cap="none">
                <a:solidFill>
                  <a:srgbClr val="7F7F7F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 who may designate a school or school system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sng" strike="noStrike" cap="none">
                <a:solidFill>
                  <a:srgbClr val="7F7F7F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Corporations</a:t>
            </a:r>
            <a:r>
              <a:rPr lang="en-US" sz="2800" b="1" i="1" u="none" strike="noStrike" cap="none">
                <a:solidFill>
                  <a:srgbClr val="7F7F7F"/>
                </a:solidFill>
                <a:latin typeface="Rokkitt Medium"/>
                <a:ea typeface="Rokkitt Medium"/>
                <a:cs typeface="Rokkitt Medium"/>
                <a:sym typeface="Rokkitt Medium"/>
              </a:rPr>
              <a:t> that may designate a region only </a:t>
            </a:r>
            <a:endParaRPr sz="2800" b="1" i="0" u="sng" strike="noStrike" cap="none">
              <a:solidFill>
                <a:schemeClr val="dk1"/>
              </a:solidFill>
              <a:latin typeface="Rokkitt Medium"/>
              <a:ea typeface="Rokkitt Medium"/>
              <a:cs typeface="Rokkitt Medium"/>
              <a:sym typeface="Rokkit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41358"/>
            <a:ext cx="12210078" cy="37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55996" y="388395"/>
            <a:ext cx="584315" cy="60599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613466" y="1421995"/>
            <a:ext cx="10114963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Over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32,000 </a:t>
            </a:r>
            <a:r>
              <a:rPr lang="en-US" sz="2400" b="0" i="0" u="sng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students applied</a:t>
            </a:r>
            <a:r>
              <a:rPr lang="en-US" sz="2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across the state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4,780</a:t>
            </a:r>
            <a:r>
              <a:rPr lang="en-US" sz="2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2400" b="0" i="0" u="sng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students received</a:t>
            </a:r>
            <a:r>
              <a:rPr lang="en-US" sz="2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scholarships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The </a:t>
            </a:r>
            <a:r>
              <a:rPr lang="en-US" sz="2400" b="1" i="0" u="sng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typical scholarship recipient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	Family of 4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	Income of $43,168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Median </a:t>
            </a:r>
            <a:r>
              <a:rPr lang="en-US" sz="2400" b="0" i="0" u="sng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donation</a:t>
            </a:r>
            <a:r>
              <a:rPr lang="en-US" sz="2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is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$4,000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Students received scholarships to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394</a:t>
            </a:r>
            <a:r>
              <a:rPr lang="en-US" sz="2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2400" b="0" i="0" u="sng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private schools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in Illinois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432616" y="388395"/>
            <a:ext cx="111992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6FA08A"/>
                </a:solidFill>
                <a:latin typeface="Arial"/>
                <a:ea typeface="Arial"/>
                <a:cs typeface="Arial"/>
                <a:sym typeface="Arial"/>
              </a:rPr>
              <a:t>How is the program doing?</a:t>
            </a:r>
            <a:endParaRPr sz="2500" b="0" i="0" u="none" strike="noStrike" cap="none">
              <a:solidFill>
                <a:srgbClr val="6FA0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21"/>
          <p:cNvCxnSpPr/>
          <p:nvPr/>
        </p:nvCxnSpPr>
        <p:spPr>
          <a:xfrm>
            <a:off x="560182" y="1096281"/>
            <a:ext cx="11080130" cy="0"/>
          </a:xfrm>
          <a:prstGeom prst="straightConnector1">
            <a:avLst/>
          </a:prstGeom>
          <a:noFill/>
          <a:ln w="28575" cap="flat" cmpd="sng">
            <a:solidFill>
              <a:srgbClr val="6FA08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941</Words>
  <Application>Microsoft Office PowerPoint</Application>
  <PresentationFormat>Widescreen</PresentationFormat>
  <Paragraphs>167</Paragraphs>
  <Slides>30</Slides>
  <Notes>30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Rokkitt ExtraBold</vt:lpstr>
      <vt:lpstr>Rokkitt</vt:lpstr>
      <vt:lpstr>Rokkitt Medium</vt:lpstr>
      <vt:lpstr>Rokkitt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Ciaccio</dc:creator>
  <cp:lastModifiedBy>Ann Ciaccio</cp:lastModifiedBy>
  <cp:revision>3</cp:revision>
  <dcterms:modified xsi:type="dcterms:W3CDTF">2019-02-13T18:51:14Z</dcterms:modified>
</cp:coreProperties>
</file>