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Laguna Bold" charset="1" panose="02000803080000020004"/>
      <p:regular r:id="rId31"/>
    </p:embeddedFont>
    <p:embeddedFont>
      <p:font typeface="Body Text Large Bold" charset="1" panose="02000503040000020004"/>
      <p:regular r:id="rId32"/>
    </p:embeddedFont>
    <p:embeddedFont>
      <p:font typeface="Canva Sans" charset="1" panose="020B0503030501040103"/>
      <p:regular r:id="rId33"/>
    </p:embeddedFont>
    <p:embeddedFont>
      <p:font typeface="Canva Sans Italics" charset="1" panose="020B0503030501040103"/>
      <p:regular r:id="rId34"/>
    </p:embeddedFont>
    <p:embeddedFont>
      <p:font typeface="Canva Sans Bold" charset="1" panose="020B0803030501040103"/>
      <p:regular r:id="rId35"/>
    </p:embeddedFont>
    <p:embeddedFont>
      <p:font typeface="Body Text Large" charset="1" panose="0200050304000002000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 Id="rId7" Target="../media/image1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 Id="rId6" Target="../media/image2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9.jpe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5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5632936" y="7634428"/>
            <a:ext cx="2652572" cy="2652572"/>
          </a:xfrm>
          <a:custGeom>
            <a:avLst/>
            <a:gdLst/>
            <a:ahLst/>
            <a:cxnLst/>
            <a:rect r="r" b="b" t="t" l="l"/>
            <a:pathLst>
              <a:path h="2652572" w="2652572">
                <a:moveTo>
                  <a:pt x="0" y="0"/>
                </a:moveTo>
                <a:lnTo>
                  <a:pt x="2652573" y="0"/>
                </a:lnTo>
                <a:lnTo>
                  <a:pt x="2652573" y="2652572"/>
                </a:lnTo>
                <a:lnTo>
                  <a:pt x="0" y="2652572"/>
                </a:lnTo>
                <a:lnTo>
                  <a:pt x="0" y="0"/>
                </a:lnTo>
                <a:close/>
              </a:path>
            </a:pathLst>
          </a:custGeom>
          <a:blipFill>
            <a:blip r:embed="rId3"/>
            <a:stretch>
              <a:fillRect l="0" t="0" r="0" b="0"/>
            </a:stretch>
          </a:blipFill>
        </p:spPr>
      </p:sp>
      <p:sp>
        <p:nvSpPr>
          <p:cNvPr name="TextBox 4" id="4"/>
          <p:cNvSpPr txBox="true"/>
          <p:nvPr/>
        </p:nvSpPr>
        <p:spPr>
          <a:xfrm rot="0">
            <a:off x="1028700" y="4088196"/>
            <a:ext cx="16334513" cy="1474302"/>
          </a:xfrm>
          <a:prstGeom prst="rect">
            <a:avLst/>
          </a:prstGeom>
        </p:spPr>
        <p:txBody>
          <a:bodyPr anchor="t" rtlCol="false" tIns="0" lIns="0" bIns="0" rIns="0">
            <a:spAutoFit/>
          </a:bodyPr>
          <a:lstStyle/>
          <a:p>
            <a:pPr algn="ctr">
              <a:lnSpc>
                <a:spcPts val="9743"/>
              </a:lnSpc>
            </a:pPr>
            <a:r>
              <a:rPr lang="en-US" sz="12179">
                <a:solidFill>
                  <a:srgbClr val="423B3A"/>
                </a:solidFill>
                <a:latin typeface="Laguna Bold"/>
                <a:ea typeface="Laguna Bold"/>
                <a:cs typeface="Laguna Bold"/>
                <a:sym typeface="Laguna Bold"/>
              </a:rPr>
              <a:t>FAMILY MINISTRY</a:t>
            </a:r>
          </a:p>
        </p:txBody>
      </p:sp>
      <p:sp>
        <p:nvSpPr>
          <p:cNvPr name="TextBox 5" id="5"/>
          <p:cNvSpPr txBox="true"/>
          <p:nvPr/>
        </p:nvSpPr>
        <p:spPr>
          <a:xfrm rot="0">
            <a:off x="2606708" y="2423809"/>
            <a:ext cx="13026228" cy="1283387"/>
          </a:xfrm>
          <a:prstGeom prst="rect">
            <a:avLst/>
          </a:prstGeom>
        </p:spPr>
        <p:txBody>
          <a:bodyPr anchor="t" rtlCol="false" tIns="0" lIns="0" bIns="0" rIns="0">
            <a:spAutoFit/>
          </a:bodyPr>
          <a:lstStyle/>
          <a:p>
            <a:pPr algn="ctr">
              <a:lnSpc>
                <a:spcPts val="10540"/>
              </a:lnSpc>
            </a:pPr>
            <a:r>
              <a:rPr lang="en-US" sz="7528">
                <a:solidFill>
                  <a:srgbClr val="423B3A"/>
                </a:solidFill>
                <a:latin typeface="Body Text Large Bold"/>
                <a:ea typeface="Body Text Large Bold"/>
                <a:cs typeface="Body Text Large Bold"/>
                <a:sym typeface="Body Text Large Bold"/>
              </a:rPr>
              <a:t>Good Shepherd, Elgin</a:t>
            </a:r>
          </a:p>
        </p:txBody>
      </p:sp>
      <p:sp>
        <p:nvSpPr>
          <p:cNvPr name="TextBox 6" id="6"/>
          <p:cNvSpPr txBox="true"/>
          <p:nvPr/>
        </p:nvSpPr>
        <p:spPr>
          <a:xfrm rot="0">
            <a:off x="5054515" y="7358206"/>
            <a:ext cx="8130616" cy="1900094"/>
          </a:xfrm>
          <a:prstGeom prst="rect">
            <a:avLst/>
          </a:prstGeom>
        </p:spPr>
        <p:txBody>
          <a:bodyPr anchor="t" rtlCol="false" tIns="0" lIns="0" bIns="0" rIns="0">
            <a:spAutoFit/>
          </a:bodyPr>
          <a:lstStyle/>
          <a:p>
            <a:pPr algn="ctr">
              <a:lnSpc>
                <a:spcPts val="5093"/>
              </a:lnSpc>
              <a:spcBef>
                <a:spcPct val="0"/>
              </a:spcBef>
            </a:pPr>
            <a:r>
              <a:rPr lang="en-US" sz="3637">
                <a:solidFill>
                  <a:srgbClr val="423B3A"/>
                </a:solidFill>
                <a:latin typeface="Body Text Large Bold"/>
                <a:ea typeface="Body Text Large Bold"/>
                <a:cs typeface="Body Text Large Bold"/>
                <a:sym typeface="Body Text Large Bold"/>
              </a:rPr>
              <a:t>Lay Leadership Summit</a:t>
            </a:r>
          </a:p>
          <a:p>
            <a:pPr algn="ctr">
              <a:lnSpc>
                <a:spcPts val="5093"/>
              </a:lnSpc>
              <a:spcBef>
                <a:spcPct val="0"/>
              </a:spcBef>
            </a:pPr>
            <a:r>
              <a:rPr lang="en-US" sz="3637">
                <a:solidFill>
                  <a:srgbClr val="423B3A"/>
                </a:solidFill>
                <a:latin typeface="Body Text Large Bold"/>
                <a:ea typeface="Body Text Large Bold"/>
                <a:cs typeface="Body Text Large Bold"/>
                <a:sym typeface="Body Text Large Bold"/>
              </a:rPr>
              <a:t>August 24th, 2024</a:t>
            </a:r>
          </a:p>
          <a:p>
            <a:pPr algn="ctr">
              <a:lnSpc>
                <a:spcPts val="5093"/>
              </a:lnSpc>
              <a:spcBef>
                <a:spcPct val="0"/>
              </a:spcBef>
            </a:pPr>
            <a:r>
              <a:rPr lang="en-US" sz="3637">
                <a:solidFill>
                  <a:srgbClr val="423B3A"/>
                </a:solidFill>
                <a:latin typeface="Body Text Large Bold"/>
                <a:ea typeface="Body Text Large Bold"/>
                <a:cs typeface="Body Text Large Bold"/>
                <a:sym typeface="Body Text Large Bold"/>
              </a:rPr>
              <a:t>Walther Christian Academy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9705165" y="636041"/>
            <a:ext cx="5264035" cy="3948026"/>
          </a:xfrm>
          <a:custGeom>
            <a:avLst/>
            <a:gdLst/>
            <a:ahLst/>
            <a:cxnLst/>
            <a:rect r="r" b="b" t="t" l="l"/>
            <a:pathLst>
              <a:path h="3948026" w="5264035">
                <a:moveTo>
                  <a:pt x="0" y="0"/>
                </a:moveTo>
                <a:lnTo>
                  <a:pt x="5264035" y="0"/>
                </a:lnTo>
                <a:lnTo>
                  <a:pt x="5264035" y="3948026"/>
                </a:lnTo>
                <a:lnTo>
                  <a:pt x="0" y="3948026"/>
                </a:lnTo>
                <a:lnTo>
                  <a:pt x="0" y="0"/>
                </a:lnTo>
                <a:close/>
              </a:path>
            </a:pathLst>
          </a:custGeom>
          <a:blipFill>
            <a:blip r:embed="rId3"/>
            <a:stretch>
              <a:fillRect l="0" t="0" r="0" b="0"/>
            </a:stretch>
          </a:blipFill>
        </p:spPr>
      </p:sp>
      <p:sp>
        <p:nvSpPr>
          <p:cNvPr name="Freeform 4" id="4"/>
          <p:cNvSpPr/>
          <p:nvPr/>
        </p:nvSpPr>
        <p:spPr>
          <a:xfrm flipH="false" flipV="false" rot="0">
            <a:off x="647760" y="3250002"/>
            <a:ext cx="8515230" cy="6386422"/>
          </a:xfrm>
          <a:custGeom>
            <a:avLst/>
            <a:gdLst/>
            <a:ahLst/>
            <a:cxnLst/>
            <a:rect r="r" b="b" t="t" l="l"/>
            <a:pathLst>
              <a:path h="6386422" w="8515230">
                <a:moveTo>
                  <a:pt x="0" y="0"/>
                </a:moveTo>
                <a:lnTo>
                  <a:pt x="8515230" y="0"/>
                </a:lnTo>
                <a:lnTo>
                  <a:pt x="8515230" y="6386422"/>
                </a:lnTo>
                <a:lnTo>
                  <a:pt x="0" y="6386422"/>
                </a:lnTo>
                <a:lnTo>
                  <a:pt x="0" y="0"/>
                </a:lnTo>
                <a:close/>
              </a:path>
            </a:pathLst>
          </a:custGeom>
          <a:blipFill>
            <a:blip r:embed="rId4"/>
            <a:stretch>
              <a:fillRect l="0" t="0" r="0" b="0"/>
            </a:stretch>
          </a:blipFill>
        </p:spPr>
      </p:sp>
      <p:sp>
        <p:nvSpPr>
          <p:cNvPr name="Freeform 5" id="5"/>
          <p:cNvSpPr/>
          <p:nvPr/>
        </p:nvSpPr>
        <p:spPr>
          <a:xfrm flipH="false" flipV="false" rot="0">
            <a:off x="14510565" y="5486464"/>
            <a:ext cx="3253153" cy="4337537"/>
          </a:xfrm>
          <a:custGeom>
            <a:avLst/>
            <a:gdLst/>
            <a:ahLst/>
            <a:cxnLst/>
            <a:rect r="r" b="b" t="t" l="l"/>
            <a:pathLst>
              <a:path h="4337537" w="3253153">
                <a:moveTo>
                  <a:pt x="0" y="0"/>
                </a:moveTo>
                <a:lnTo>
                  <a:pt x="3253153" y="0"/>
                </a:lnTo>
                <a:lnTo>
                  <a:pt x="3253153" y="4337538"/>
                </a:lnTo>
                <a:lnTo>
                  <a:pt x="0" y="4337538"/>
                </a:lnTo>
                <a:lnTo>
                  <a:pt x="0" y="0"/>
                </a:lnTo>
                <a:close/>
              </a:path>
            </a:pathLst>
          </a:custGeom>
          <a:blipFill>
            <a:blip r:embed="rId5"/>
            <a:stretch>
              <a:fillRect l="0" t="0" r="0" b="0"/>
            </a:stretch>
          </a:blipFill>
        </p:spPr>
      </p:sp>
      <p:sp>
        <p:nvSpPr>
          <p:cNvPr name="Freeform 6" id="6"/>
          <p:cNvSpPr/>
          <p:nvPr/>
        </p:nvSpPr>
        <p:spPr>
          <a:xfrm flipH="false" flipV="false" rot="0">
            <a:off x="15262139" y="845600"/>
            <a:ext cx="2646681" cy="3528908"/>
          </a:xfrm>
          <a:custGeom>
            <a:avLst/>
            <a:gdLst/>
            <a:ahLst/>
            <a:cxnLst/>
            <a:rect r="r" b="b" t="t" l="l"/>
            <a:pathLst>
              <a:path h="3528908" w="2646681">
                <a:moveTo>
                  <a:pt x="0" y="0"/>
                </a:moveTo>
                <a:lnTo>
                  <a:pt x="2646681" y="0"/>
                </a:lnTo>
                <a:lnTo>
                  <a:pt x="2646681" y="3528908"/>
                </a:lnTo>
                <a:lnTo>
                  <a:pt x="0" y="3528908"/>
                </a:lnTo>
                <a:lnTo>
                  <a:pt x="0" y="0"/>
                </a:lnTo>
                <a:close/>
              </a:path>
            </a:pathLst>
          </a:custGeom>
          <a:blipFill>
            <a:blip r:embed="rId6"/>
            <a:stretch>
              <a:fillRect l="0" t="0" r="0" b="0"/>
            </a:stretch>
          </a:blipFill>
        </p:spPr>
      </p:sp>
      <p:sp>
        <p:nvSpPr>
          <p:cNvPr name="Freeform 7" id="7"/>
          <p:cNvSpPr/>
          <p:nvPr/>
        </p:nvSpPr>
        <p:spPr>
          <a:xfrm flipH="false" flipV="false" rot="0">
            <a:off x="9939286" y="5143500"/>
            <a:ext cx="3699242" cy="4932322"/>
          </a:xfrm>
          <a:custGeom>
            <a:avLst/>
            <a:gdLst/>
            <a:ahLst/>
            <a:cxnLst/>
            <a:rect r="r" b="b" t="t" l="l"/>
            <a:pathLst>
              <a:path h="4932322" w="3699242">
                <a:moveTo>
                  <a:pt x="0" y="0"/>
                </a:moveTo>
                <a:lnTo>
                  <a:pt x="3699242" y="0"/>
                </a:lnTo>
                <a:lnTo>
                  <a:pt x="3699242" y="4932322"/>
                </a:lnTo>
                <a:lnTo>
                  <a:pt x="0" y="4932322"/>
                </a:lnTo>
                <a:lnTo>
                  <a:pt x="0" y="0"/>
                </a:lnTo>
                <a:close/>
              </a:path>
            </a:pathLst>
          </a:custGeom>
          <a:blipFill>
            <a:blip r:embed="rId7"/>
            <a:stretch>
              <a:fillRect l="0" t="0" r="0" b="0"/>
            </a:stretch>
          </a:blipFill>
        </p:spPr>
      </p:sp>
      <p:sp>
        <p:nvSpPr>
          <p:cNvPr name="TextBox 8" id="8"/>
          <p:cNvSpPr txBox="true"/>
          <p:nvPr/>
        </p:nvSpPr>
        <p:spPr>
          <a:xfrm rot="0">
            <a:off x="666750" y="883691"/>
            <a:ext cx="8477250" cy="1874539"/>
          </a:xfrm>
          <a:prstGeom prst="rect">
            <a:avLst/>
          </a:prstGeom>
        </p:spPr>
        <p:txBody>
          <a:bodyPr anchor="t" rtlCol="false" tIns="0" lIns="0" bIns="0" rIns="0">
            <a:spAutoFit/>
          </a:bodyPr>
          <a:lstStyle/>
          <a:p>
            <a:pPr algn="l">
              <a:lnSpc>
                <a:spcPts val="6720"/>
              </a:lnSpc>
            </a:pPr>
            <a:r>
              <a:rPr lang="en-US" sz="8400">
                <a:solidFill>
                  <a:srgbClr val="423B3A"/>
                </a:solidFill>
                <a:latin typeface="Laguna Bold"/>
                <a:ea typeface="Laguna Bold"/>
                <a:cs typeface="Laguna Bold"/>
                <a:sym typeface="Laguna Bold"/>
              </a:rPr>
              <a:t>WORSHIPING TOGETHER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852442" y="3467649"/>
            <a:ext cx="6154493" cy="5790651"/>
          </a:xfrm>
          <a:custGeom>
            <a:avLst/>
            <a:gdLst/>
            <a:ahLst/>
            <a:cxnLst/>
            <a:rect r="r" b="b" t="t" l="l"/>
            <a:pathLst>
              <a:path h="5790651" w="6154493">
                <a:moveTo>
                  <a:pt x="0" y="0"/>
                </a:moveTo>
                <a:lnTo>
                  <a:pt x="6154494" y="0"/>
                </a:lnTo>
                <a:lnTo>
                  <a:pt x="6154494" y="5790651"/>
                </a:lnTo>
                <a:lnTo>
                  <a:pt x="0" y="5790651"/>
                </a:lnTo>
                <a:lnTo>
                  <a:pt x="0" y="0"/>
                </a:lnTo>
                <a:close/>
              </a:path>
            </a:pathLst>
          </a:custGeom>
          <a:blipFill>
            <a:blip r:embed="rId3"/>
            <a:stretch>
              <a:fillRect l="-8942" t="0" r="-16508" b="0"/>
            </a:stretch>
          </a:blipFill>
        </p:spPr>
      </p:sp>
      <p:sp>
        <p:nvSpPr>
          <p:cNvPr name="Freeform 4" id="4"/>
          <p:cNvSpPr/>
          <p:nvPr/>
        </p:nvSpPr>
        <p:spPr>
          <a:xfrm flipH="false" flipV="false" rot="0">
            <a:off x="11727331" y="636041"/>
            <a:ext cx="5847207" cy="4385405"/>
          </a:xfrm>
          <a:custGeom>
            <a:avLst/>
            <a:gdLst/>
            <a:ahLst/>
            <a:cxnLst/>
            <a:rect r="r" b="b" t="t" l="l"/>
            <a:pathLst>
              <a:path h="4385405" w="5847207">
                <a:moveTo>
                  <a:pt x="0" y="0"/>
                </a:moveTo>
                <a:lnTo>
                  <a:pt x="5847208" y="0"/>
                </a:lnTo>
                <a:lnTo>
                  <a:pt x="5847208" y="4385405"/>
                </a:lnTo>
                <a:lnTo>
                  <a:pt x="0" y="4385405"/>
                </a:lnTo>
                <a:lnTo>
                  <a:pt x="0" y="0"/>
                </a:lnTo>
                <a:close/>
              </a:path>
            </a:pathLst>
          </a:custGeom>
          <a:blipFill>
            <a:blip r:embed="rId4"/>
            <a:stretch>
              <a:fillRect l="0" t="0" r="0" b="0"/>
            </a:stretch>
          </a:blipFill>
        </p:spPr>
      </p:sp>
      <p:sp>
        <p:nvSpPr>
          <p:cNvPr name="Freeform 5" id="5"/>
          <p:cNvSpPr/>
          <p:nvPr/>
        </p:nvSpPr>
        <p:spPr>
          <a:xfrm flipH="false" flipV="false" rot="0">
            <a:off x="7612271" y="2283117"/>
            <a:ext cx="3509724" cy="4624776"/>
          </a:xfrm>
          <a:custGeom>
            <a:avLst/>
            <a:gdLst/>
            <a:ahLst/>
            <a:cxnLst/>
            <a:rect r="r" b="b" t="t" l="l"/>
            <a:pathLst>
              <a:path h="4624776" w="3509724">
                <a:moveTo>
                  <a:pt x="0" y="0"/>
                </a:moveTo>
                <a:lnTo>
                  <a:pt x="3509725" y="0"/>
                </a:lnTo>
                <a:lnTo>
                  <a:pt x="3509725" y="4624777"/>
                </a:lnTo>
                <a:lnTo>
                  <a:pt x="0" y="4624777"/>
                </a:lnTo>
                <a:lnTo>
                  <a:pt x="0" y="0"/>
                </a:lnTo>
                <a:close/>
              </a:path>
            </a:pathLst>
          </a:custGeom>
          <a:blipFill>
            <a:blip r:embed="rId5"/>
            <a:stretch>
              <a:fillRect l="-22272" t="-21350" r="-18755" b="-21350"/>
            </a:stretch>
          </a:blipFill>
        </p:spPr>
      </p:sp>
      <p:sp>
        <p:nvSpPr>
          <p:cNvPr name="Freeform 6" id="6"/>
          <p:cNvSpPr/>
          <p:nvPr/>
        </p:nvSpPr>
        <p:spPr>
          <a:xfrm flipH="false" flipV="false" rot="0">
            <a:off x="14782460" y="5848154"/>
            <a:ext cx="2792079" cy="3598232"/>
          </a:xfrm>
          <a:custGeom>
            <a:avLst/>
            <a:gdLst/>
            <a:ahLst/>
            <a:cxnLst/>
            <a:rect r="r" b="b" t="t" l="l"/>
            <a:pathLst>
              <a:path h="3598232" w="2792079">
                <a:moveTo>
                  <a:pt x="0" y="0"/>
                </a:moveTo>
                <a:lnTo>
                  <a:pt x="2792079" y="0"/>
                </a:lnTo>
                <a:lnTo>
                  <a:pt x="2792079" y="3598232"/>
                </a:lnTo>
                <a:lnTo>
                  <a:pt x="0" y="3598232"/>
                </a:lnTo>
                <a:lnTo>
                  <a:pt x="0" y="0"/>
                </a:lnTo>
                <a:close/>
              </a:path>
            </a:pathLst>
          </a:custGeom>
          <a:blipFill>
            <a:blip r:embed="rId6"/>
            <a:stretch>
              <a:fillRect l="-8697" t="-13758" r="-12043" b="-11162"/>
            </a:stretch>
          </a:blipFill>
        </p:spPr>
      </p:sp>
      <p:sp>
        <p:nvSpPr>
          <p:cNvPr name="Freeform 7" id="7"/>
          <p:cNvSpPr/>
          <p:nvPr/>
        </p:nvSpPr>
        <p:spPr>
          <a:xfrm flipH="false" flipV="false" rot="0">
            <a:off x="11731596" y="5848154"/>
            <a:ext cx="2802591" cy="3598232"/>
          </a:xfrm>
          <a:custGeom>
            <a:avLst/>
            <a:gdLst/>
            <a:ahLst/>
            <a:cxnLst/>
            <a:rect r="r" b="b" t="t" l="l"/>
            <a:pathLst>
              <a:path h="3598232" w="2802591">
                <a:moveTo>
                  <a:pt x="0" y="0"/>
                </a:moveTo>
                <a:lnTo>
                  <a:pt x="2802590" y="0"/>
                </a:lnTo>
                <a:lnTo>
                  <a:pt x="2802590" y="3598232"/>
                </a:lnTo>
                <a:lnTo>
                  <a:pt x="0" y="3598232"/>
                </a:lnTo>
                <a:lnTo>
                  <a:pt x="0" y="0"/>
                </a:lnTo>
                <a:close/>
              </a:path>
            </a:pathLst>
          </a:custGeom>
          <a:blipFill>
            <a:blip r:embed="rId7"/>
            <a:stretch>
              <a:fillRect l="-13106" t="-12626" r="-11382" b="-16656"/>
            </a:stretch>
          </a:blipFill>
        </p:spPr>
      </p:sp>
      <p:sp>
        <p:nvSpPr>
          <p:cNvPr name="TextBox 8" id="8"/>
          <p:cNvSpPr txBox="true"/>
          <p:nvPr/>
        </p:nvSpPr>
        <p:spPr>
          <a:xfrm rot="0">
            <a:off x="666750" y="883691"/>
            <a:ext cx="8477250" cy="1874539"/>
          </a:xfrm>
          <a:prstGeom prst="rect">
            <a:avLst/>
          </a:prstGeom>
        </p:spPr>
        <p:txBody>
          <a:bodyPr anchor="t" rtlCol="false" tIns="0" lIns="0" bIns="0" rIns="0">
            <a:spAutoFit/>
          </a:bodyPr>
          <a:lstStyle/>
          <a:p>
            <a:pPr algn="l">
              <a:lnSpc>
                <a:spcPts val="6720"/>
              </a:lnSpc>
            </a:pPr>
            <a:r>
              <a:rPr lang="en-US" sz="8400">
                <a:solidFill>
                  <a:srgbClr val="423B3A"/>
                </a:solidFill>
                <a:latin typeface="Laguna Bold"/>
                <a:ea typeface="Laguna Bold"/>
                <a:cs typeface="Laguna Bold"/>
                <a:sym typeface="Laguna Bold"/>
              </a:rPr>
              <a:t>LEARNING</a:t>
            </a:r>
          </a:p>
          <a:p>
            <a:pPr algn="l">
              <a:lnSpc>
                <a:spcPts val="6720"/>
              </a:lnSpc>
            </a:pPr>
            <a:r>
              <a:rPr lang="en-US" sz="8400">
                <a:solidFill>
                  <a:srgbClr val="423B3A"/>
                </a:solidFill>
                <a:latin typeface="Laguna Bold"/>
                <a:ea typeface="Laguna Bold"/>
                <a:cs typeface="Laguna Bold"/>
                <a:sym typeface="Laguna Bold"/>
              </a:rPr>
              <a:t>TOGETHER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666750" y="891706"/>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GROWING TOGETHER</a:t>
            </a:r>
          </a:p>
        </p:txBody>
      </p:sp>
      <p:grpSp>
        <p:nvGrpSpPr>
          <p:cNvPr name="Group 4" id="4"/>
          <p:cNvGrpSpPr/>
          <p:nvPr/>
        </p:nvGrpSpPr>
        <p:grpSpPr>
          <a:xfrm rot="0">
            <a:off x="509630" y="3263347"/>
            <a:ext cx="8791489" cy="5994953"/>
            <a:chOff x="0" y="0"/>
            <a:chExt cx="11721985" cy="7993271"/>
          </a:xfrm>
        </p:grpSpPr>
        <p:pic>
          <p:nvPicPr>
            <p:cNvPr name="Picture 5" id="5"/>
            <p:cNvPicPr>
              <a:picLocks noChangeAspect="true"/>
            </p:cNvPicPr>
            <p:nvPr/>
          </p:nvPicPr>
          <p:blipFill>
            <a:blip r:embed="rId3"/>
            <a:srcRect l="8755" t="0" r="8755" b="0"/>
            <a:stretch>
              <a:fillRect/>
            </a:stretch>
          </p:blipFill>
          <p:spPr>
            <a:xfrm flipH="false" flipV="false">
              <a:off x="0" y="0"/>
              <a:ext cx="11721985" cy="7993271"/>
            </a:xfrm>
            <a:prstGeom prst="rect">
              <a:avLst/>
            </a:prstGeom>
          </p:spPr>
        </p:pic>
      </p:grpSp>
      <p:sp>
        <p:nvSpPr>
          <p:cNvPr name="Freeform 6" id="6"/>
          <p:cNvSpPr/>
          <p:nvPr/>
        </p:nvSpPr>
        <p:spPr>
          <a:xfrm flipH="false" flipV="false" rot="0">
            <a:off x="10610764" y="653581"/>
            <a:ext cx="2723302" cy="3347644"/>
          </a:xfrm>
          <a:custGeom>
            <a:avLst/>
            <a:gdLst/>
            <a:ahLst/>
            <a:cxnLst/>
            <a:rect r="r" b="b" t="t" l="l"/>
            <a:pathLst>
              <a:path h="3347644" w="2723302">
                <a:moveTo>
                  <a:pt x="0" y="0"/>
                </a:moveTo>
                <a:lnTo>
                  <a:pt x="2723302" y="0"/>
                </a:lnTo>
                <a:lnTo>
                  <a:pt x="2723302" y="3347644"/>
                </a:lnTo>
                <a:lnTo>
                  <a:pt x="0" y="3347644"/>
                </a:lnTo>
                <a:lnTo>
                  <a:pt x="0" y="0"/>
                </a:lnTo>
                <a:close/>
              </a:path>
            </a:pathLst>
          </a:custGeom>
          <a:blipFill>
            <a:blip r:embed="rId4"/>
            <a:stretch>
              <a:fillRect l="-1729" t="-6043" r="-2305" b="-6800"/>
            </a:stretch>
          </a:blipFill>
        </p:spPr>
      </p:sp>
      <p:sp>
        <p:nvSpPr>
          <p:cNvPr name="Freeform 7" id="7"/>
          <p:cNvSpPr/>
          <p:nvPr/>
        </p:nvSpPr>
        <p:spPr>
          <a:xfrm flipH="false" flipV="false" rot="0">
            <a:off x="14490848" y="2562401"/>
            <a:ext cx="2768452" cy="4232113"/>
          </a:xfrm>
          <a:custGeom>
            <a:avLst/>
            <a:gdLst/>
            <a:ahLst/>
            <a:cxnLst/>
            <a:rect r="r" b="b" t="t" l="l"/>
            <a:pathLst>
              <a:path h="4232113" w="2768452">
                <a:moveTo>
                  <a:pt x="0" y="0"/>
                </a:moveTo>
                <a:lnTo>
                  <a:pt x="2768452" y="0"/>
                </a:lnTo>
                <a:lnTo>
                  <a:pt x="2768452" y="4232113"/>
                </a:lnTo>
                <a:lnTo>
                  <a:pt x="0" y="4232113"/>
                </a:lnTo>
                <a:lnTo>
                  <a:pt x="0" y="0"/>
                </a:lnTo>
                <a:close/>
              </a:path>
            </a:pathLst>
          </a:custGeom>
          <a:blipFill>
            <a:blip r:embed="rId5"/>
            <a:stretch>
              <a:fillRect l="-10002" t="-3841" r="-14486" b="-4738"/>
            </a:stretch>
          </a:blipFill>
        </p:spPr>
      </p:sp>
      <p:sp>
        <p:nvSpPr>
          <p:cNvPr name="Freeform 8" id="8"/>
          <p:cNvSpPr/>
          <p:nvPr/>
        </p:nvSpPr>
        <p:spPr>
          <a:xfrm flipH="false" flipV="false" rot="0">
            <a:off x="11034104" y="4471220"/>
            <a:ext cx="2850487" cy="4260220"/>
          </a:xfrm>
          <a:custGeom>
            <a:avLst/>
            <a:gdLst/>
            <a:ahLst/>
            <a:cxnLst/>
            <a:rect r="r" b="b" t="t" l="l"/>
            <a:pathLst>
              <a:path h="4260220" w="2850487">
                <a:moveTo>
                  <a:pt x="0" y="0"/>
                </a:moveTo>
                <a:lnTo>
                  <a:pt x="2850486" y="0"/>
                </a:lnTo>
                <a:lnTo>
                  <a:pt x="2850486" y="4260220"/>
                </a:lnTo>
                <a:lnTo>
                  <a:pt x="0" y="4260220"/>
                </a:lnTo>
                <a:lnTo>
                  <a:pt x="0" y="0"/>
                </a:lnTo>
                <a:close/>
              </a:path>
            </a:pathLst>
          </a:custGeom>
          <a:blipFill>
            <a:blip r:embed="rId6"/>
            <a:stretch>
              <a:fillRect l="-7238" t="-2861" r="-11516" b="-3082"/>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9450605" y="1708779"/>
            <a:ext cx="7915629" cy="7403953"/>
          </a:xfrm>
          <a:custGeom>
            <a:avLst/>
            <a:gdLst/>
            <a:ahLst/>
            <a:cxnLst/>
            <a:rect r="r" b="b" t="t" l="l"/>
            <a:pathLst>
              <a:path h="7403953" w="7915629">
                <a:moveTo>
                  <a:pt x="0" y="0"/>
                </a:moveTo>
                <a:lnTo>
                  <a:pt x="7915629" y="0"/>
                </a:lnTo>
                <a:lnTo>
                  <a:pt x="7915629" y="7403953"/>
                </a:lnTo>
                <a:lnTo>
                  <a:pt x="0" y="7403953"/>
                </a:lnTo>
                <a:lnTo>
                  <a:pt x="0" y="0"/>
                </a:lnTo>
                <a:close/>
              </a:path>
            </a:pathLst>
          </a:custGeom>
          <a:blipFill>
            <a:blip r:embed="rId3"/>
            <a:stretch>
              <a:fillRect l="-18278" t="0" r="-6436" b="0"/>
            </a:stretch>
          </a:blipFill>
        </p:spPr>
      </p:sp>
      <p:sp>
        <p:nvSpPr>
          <p:cNvPr name="TextBox 4" id="4"/>
          <p:cNvSpPr txBox="true"/>
          <p:nvPr/>
        </p:nvSpPr>
        <p:spPr>
          <a:xfrm rot="0">
            <a:off x="666750" y="651355"/>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PATHFINDERS</a:t>
            </a:r>
          </a:p>
          <a:p>
            <a:pPr algn="l">
              <a:lnSpc>
                <a:spcPts val="6240"/>
              </a:lnSpc>
            </a:pPr>
            <a:r>
              <a:rPr lang="en-US" sz="7800">
                <a:solidFill>
                  <a:srgbClr val="423B3A"/>
                </a:solidFill>
                <a:latin typeface="Laguna Bold"/>
                <a:ea typeface="Laguna Bold"/>
                <a:cs typeface="Laguna Bold"/>
                <a:sym typeface="Laguna Bold"/>
              </a:rPr>
              <a:t>MIDWEEK</a:t>
            </a:r>
          </a:p>
        </p:txBody>
      </p:sp>
      <p:sp>
        <p:nvSpPr>
          <p:cNvPr name="Freeform 5" id="5"/>
          <p:cNvSpPr/>
          <p:nvPr/>
        </p:nvSpPr>
        <p:spPr>
          <a:xfrm flipH="false" flipV="false" rot="0">
            <a:off x="794938" y="2668001"/>
            <a:ext cx="7752504" cy="5811148"/>
          </a:xfrm>
          <a:custGeom>
            <a:avLst/>
            <a:gdLst/>
            <a:ahLst/>
            <a:cxnLst/>
            <a:rect r="r" b="b" t="t" l="l"/>
            <a:pathLst>
              <a:path h="5811148" w="7752504">
                <a:moveTo>
                  <a:pt x="0" y="0"/>
                </a:moveTo>
                <a:lnTo>
                  <a:pt x="7752503" y="0"/>
                </a:lnTo>
                <a:lnTo>
                  <a:pt x="7752503" y="5811147"/>
                </a:lnTo>
                <a:lnTo>
                  <a:pt x="0" y="5811147"/>
                </a:lnTo>
                <a:lnTo>
                  <a:pt x="0" y="0"/>
                </a:lnTo>
                <a:close/>
              </a:path>
            </a:pathLst>
          </a:custGeom>
          <a:blipFill>
            <a:blip r:embed="rId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0710458" y="5662777"/>
            <a:ext cx="6736828" cy="4235426"/>
          </a:xfrm>
          <a:custGeom>
            <a:avLst/>
            <a:gdLst/>
            <a:ahLst/>
            <a:cxnLst/>
            <a:rect r="r" b="b" t="t" l="l"/>
            <a:pathLst>
              <a:path h="4235426" w="6736828">
                <a:moveTo>
                  <a:pt x="0" y="0"/>
                </a:moveTo>
                <a:lnTo>
                  <a:pt x="6736828" y="0"/>
                </a:lnTo>
                <a:lnTo>
                  <a:pt x="6736828" y="4235426"/>
                </a:lnTo>
                <a:lnTo>
                  <a:pt x="0" y="4235426"/>
                </a:lnTo>
                <a:lnTo>
                  <a:pt x="0" y="0"/>
                </a:lnTo>
                <a:close/>
              </a:path>
            </a:pathLst>
          </a:custGeom>
          <a:blipFill>
            <a:blip r:embed="rId3"/>
            <a:stretch>
              <a:fillRect l="0" t="-19294" r="0" b="0"/>
            </a:stretch>
          </a:blipFill>
        </p:spPr>
      </p:sp>
      <p:sp>
        <p:nvSpPr>
          <p:cNvPr name="Freeform 4" id="4"/>
          <p:cNvSpPr/>
          <p:nvPr/>
        </p:nvSpPr>
        <p:spPr>
          <a:xfrm flipH="false" flipV="false" rot="0">
            <a:off x="1259617" y="3027080"/>
            <a:ext cx="5285067" cy="6641743"/>
          </a:xfrm>
          <a:custGeom>
            <a:avLst/>
            <a:gdLst/>
            <a:ahLst/>
            <a:cxnLst/>
            <a:rect r="r" b="b" t="t" l="l"/>
            <a:pathLst>
              <a:path h="6641743" w="5285067">
                <a:moveTo>
                  <a:pt x="0" y="0"/>
                </a:moveTo>
                <a:lnTo>
                  <a:pt x="5285067" y="0"/>
                </a:lnTo>
                <a:lnTo>
                  <a:pt x="5285067" y="6641743"/>
                </a:lnTo>
                <a:lnTo>
                  <a:pt x="0" y="6641743"/>
                </a:lnTo>
                <a:lnTo>
                  <a:pt x="0" y="0"/>
                </a:lnTo>
                <a:close/>
              </a:path>
            </a:pathLst>
          </a:custGeom>
          <a:blipFill>
            <a:blip r:embed="rId4"/>
            <a:stretch>
              <a:fillRect l="-24707" t="-18565" r="-9781" b="-24125"/>
            </a:stretch>
          </a:blipFill>
        </p:spPr>
      </p:sp>
      <p:sp>
        <p:nvSpPr>
          <p:cNvPr name="Freeform 5" id="5"/>
          <p:cNvSpPr/>
          <p:nvPr/>
        </p:nvSpPr>
        <p:spPr>
          <a:xfrm flipH="false" flipV="false" rot="0">
            <a:off x="8300585" y="588499"/>
            <a:ext cx="6573776" cy="4555001"/>
          </a:xfrm>
          <a:custGeom>
            <a:avLst/>
            <a:gdLst/>
            <a:ahLst/>
            <a:cxnLst/>
            <a:rect r="r" b="b" t="t" l="l"/>
            <a:pathLst>
              <a:path h="4555001" w="6573776">
                <a:moveTo>
                  <a:pt x="0" y="0"/>
                </a:moveTo>
                <a:lnTo>
                  <a:pt x="6573777" y="0"/>
                </a:lnTo>
                <a:lnTo>
                  <a:pt x="6573777" y="4555001"/>
                </a:lnTo>
                <a:lnTo>
                  <a:pt x="0" y="4555001"/>
                </a:lnTo>
                <a:lnTo>
                  <a:pt x="0" y="0"/>
                </a:lnTo>
                <a:close/>
              </a:path>
            </a:pathLst>
          </a:custGeom>
          <a:blipFill>
            <a:blip r:embed="rId5"/>
            <a:stretch>
              <a:fillRect l="0" t="-42442" r="0" b="-49984"/>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GATHERING TOGETHER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7297973" y="565934"/>
            <a:ext cx="5480077" cy="4110058"/>
          </a:xfrm>
          <a:custGeom>
            <a:avLst/>
            <a:gdLst/>
            <a:ahLst/>
            <a:cxnLst/>
            <a:rect r="r" b="b" t="t" l="l"/>
            <a:pathLst>
              <a:path h="4110058" w="5480077">
                <a:moveTo>
                  <a:pt x="0" y="0"/>
                </a:moveTo>
                <a:lnTo>
                  <a:pt x="5480077" y="0"/>
                </a:lnTo>
                <a:lnTo>
                  <a:pt x="5480077" y="4110058"/>
                </a:lnTo>
                <a:lnTo>
                  <a:pt x="0" y="4110058"/>
                </a:lnTo>
                <a:lnTo>
                  <a:pt x="0" y="0"/>
                </a:lnTo>
                <a:close/>
              </a:path>
            </a:pathLst>
          </a:custGeom>
          <a:blipFill>
            <a:blip r:embed="rId3"/>
            <a:stretch>
              <a:fillRect l="0" t="0" r="0" b="0"/>
            </a:stretch>
          </a:blipFill>
        </p:spPr>
      </p:sp>
      <p:sp>
        <p:nvSpPr>
          <p:cNvPr name="Freeform 4" id="4"/>
          <p:cNvSpPr/>
          <p:nvPr/>
        </p:nvSpPr>
        <p:spPr>
          <a:xfrm flipH="false" flipV="false" rot="0">
            <a:off x="666750" y="2886893"/>
            <a:ext cx="4846503" cy="6766449"/>
          </a:xfrm>
          <a:custGeom>
            <a:avLst/>
            <a:gdLst/>
            <a:ahLst/>
            <a:cxnLst/>
            <a:rect r="r" b="b" t="t" l="l"/>
            <a:pathLst>
              <a:path h="6766449" w="4846503">
                <a:moveTo>
                  <a:pt x="0" y="0"/>
                </a:moveTo>
                <a:lnTo>
                  <a:pt x="4846503" y="0"/>
                </a:lnTo>
                <a:lnTo>
                  <a:pt x="4846503" y="6766449"/>
                </a:lnTo>
                <a:lnTo>
                  <a:pt x="0" y="6766449"/>
                </a:lnTo>
                <a:lnTo>
                  <a:pt x="0" y="0"/>
                </a:lnTo>
                <a:close/>
              </a:path>
            </a:pathLst>
          </a:custGeom>
          <a:blipFill>
            <a:blip r:embed="rId4"/>
            <a:stretch>
              <a:fillRect l="-2355" t="0" r="-2355" b="0"/>
            </a:stretch>
          </a:blipFill>
        </p:spPr>
      </p:sp>
      <p:sp>
        <p:nvSpPr>
          <p:cNvPr name="Freeform 5" id="5"/>
          <p:cNvSpPr/>
          <p:nvPr/>
        </p:nvSpPr>
        <p:spPr>
          <a:xfrm flipH="false" flipV="false" rot="0">
            <a:off x="6292594" y="5376233"/>
            <a:ext cx="5702811" cy="4277108"/>
          </a:xfrm>
          <a:custGeom>
            <a:avLst/>
            <a:gdLst/>
            <a:ahLst/>
            <a:cxnLst/>
            <a:rect r="r" b="b" t="t" l="l"/>
            <a:pathLst>
              <a:path h="4277108" w="5702811">
                <a:moveTo>
                  <a:pt x="0" y="0"/>
                </a:moveTo>
                <a:lnTo>
                  <a:pt x="5702812" y="0"/>
                </a:lnTo>
                <a:lnTo>
                  <a:pt x="5702812" y="4277109"/>
                </a:lnTo>
                <a:lnTo>
                  <a:pt x="0" y="4277109"/>
                </a:lnTo>
                <a:lnTo>
                  <a:pt x="0" y="0"/>
                </a:lnTo>
                <a:close/>
              </a:path>
            </a:pathLst>
          </a:custGeom>
          <a:blipFill>
            <a:blip r:embed="rId5"/>
            <a:stretch>
              <a:fillRect l="0" t="0" r="0" b="0"/>
            </a:stretch>
          </a:blipFill>
        </p:spPr>
      </p:sp>
      <p:sp>
        <p:nvSpPr>
          <p:cNvPr name="Freeform 6" id="6"/>
          <p:cNvSpPr/>
          <p:nvPr/>
        </p:nvSpPr>
        <p:spPr>
          <a:xfrm flipH="false" flipV="false" rot="0">
            <a:off x="13286727" y="2252369"/>
            <a:ext cx="4405206" cy="7102072"/>
          </a:xfrm>
          <a:custGeom>
            <a:avLst/>
            <a:gdLst/>
            <a:ahLst/>
            <a:cxnLst/>
            <a:rect r="r" b="b" t="t" l="l"/>
            <a:pathLst>
              <a:path h="7102072" w="4405206">
                <a:moveTo>
                  <a:pt x="0" y="0"/>
                </a:moveTo>
                <a:lnTo>
                  <a:pt x="4405206" y="0"/>
                </a:lnTo>
                <a:lnTo>
                  <a:pt x="4405206" y="7102072"/>
                </a:lnTo>
                <a:lnTo>
                  <a:pt x="0" y="7102072"/>
                </a:lnTo>
                <a:lnTo>
                  <a:pt x="0" y="0"/>
                </a:lnTo>
                <a:close/>
              </a:path>
            </a:pathLst>
          </a:custGeom>
          <a:blipFill>
            <a:blip r:embed="rId6"/>
            <a:stretch>
              <a:fillRect l="-24370" t="-8573" r="-6911" b="0"/>
            </a:stretch>
          </a:blipFill>
        </p:spPr>
      </p:sp>
      <p:sp>
        <p:nvSpPr>
          <p:cNvPr name="TextBox 7" id="7"/>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CARING TOGETHER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7443305" y="1028700"/>
            <a:ext cx="10003046" cy="7502284"/>
          </a:xfrm>
          <a:custGeom>
            <a:avLst/>
            <a:gdLst/>
            <a:ahLst/>
            <a:cxnLst/>
            <a:rect r="r" b="b" t="t" l="l"/>
            <a:pathLst>
              <a:path h="7502284" w="10003046">
                <a:moveTo>
                  <a:pt x="0" y="0"/>
                </a:moveTo>
                <a:lnTo>
                  <a:pt x="10003046" y="0"/>
                </a:lnTo>
                <a:lnTo>
                  <a:pt x="10003046" y="7502284"/>
                </a:lnTo>
                <a:lnTo>
                  <a:pt x="0" y="7502284"/>
                </a:lnTo>
                <a:lnTo>
                  <a:pt x="0" y="0"/>
                </a:lnTo>
                <a:close/>
              </a:path>
            </a:pathLst>
          </a:custGeom>
          <a:blipFill>
            <a:blip r:embed="rId3"/>
            <a:stretch>
              <a:fillRect l="0" t="0" r="0" b="0"/>
            </a:stretch>
          </a:blipFill>
        </p:spPr>
      </p:sp>
      <p:sp>
        <p:nvSpPr>
          <p:cNvPr name="Freeform 4" id="4"/>
          <p:cNvSpPr/>
          <p:nvPr/>
        </p:nvSpPr>
        <p:spPr>
          <a:xfrm flipH="false" flipV="false" rot="0">
            <a:off x="1534864" y="3217443"/>
            <a:ext cx="4290287" cy="6265185"/>
          </a:xfrm>
          <a:custGeom>
            <a:avLst/>
            <a:gdLst/>
            <a:ahLst/>
            <a:cxnLst/>
            <a:rect r="r" b="b" t="t" l="l"/>
            <a:pathLst>
              <a:path h="6265185" w="4290287">
                <a:moveTo>
                  <a:pt x="0" y="0"/>
                </a:moveTo>
                <a:lnTo>
                  <a:pt x="4290287" y="0"/>
                </a:lnTo>
                <a:lnTo>
                  <a:pt x="4290287" y="6265185"/>
                </a:lnTo>
                <a:lnTo>
                  <a:pt x="0" y="6265185"/>
                </a:lnTo>
                <a:lnTo>
                  <a:pt x="0" y="0"/>
                </a:lnTo>
                <a:close/>
              </a:path>
            </a:pathLst>
          </a:custGeom>
          <a:blipFill>
            <a:blip r:embed="rId4"/>
            <a:stretch>
              <a:fillRect l="0" t="0" r="0" b="-21739"/>
            </a:stretch>
          </a:blipFill>
        </p:spPr>
      </p:sp>
      <p:sp>
        <p:nvSpPr>
          <p:cNvPr name="TextBox 5" id="5"/>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CARING TOGETHER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8496030" y="376748"/>
            <a:ext cx="7067552" cy="4371305"/>
          </a:xfrm>
          <a:custGeom>
            <a:avLst/>
            <a:gdLst/>
            <a:ahLst/>
            <a:cxnLst/>
            <a:rect r="r" b="b" t="t" l="l"/>
            <a:pathLst>
              <a:path h="4371305" w="7067552">
                <a:moveTo>
                  <a:pt x="0" y="0"/>
                </a:moveTo>
                <a:lnTo>
                  <a:pt x="7067553" y="0"/>
                </a:lnTo>
                <a:lnTo>
                  <a:pt x="7067553" y="4371305"/>
                </a:lnTo>
                <a:lnTo>
                  <a:pt x="0" y="4371305"/>
                </a:lnTo>
                <a:lnTo>
                  <a:pt x="0" y="0"/>
                </a:lnTo>
                <a:close/>
              </a:path>
            </a:pathLst>
          </a:custGeom>
          <a:blipFill>
            <a:blip r:embed="rId3"/>
            <a:stretch>
              <a:fillRect l="0" t="-21260" r="0" b="0"/>
            </a:stretch>
          </a:blipFill>
        </p:spPr>
      </p:sp>
      <p:sp>
        <p:nvSpPr>
          <p:cNvPr name="Freeform 4" id="4"/>
          <p:cNvSpPr/>
          <p:nvPr/>
        </p:nvSpPr>
        <p:spPr>
          <a:xfrm flipH="false" flipV="false" rot="0">
            <a:off x="329605" y="3039986"/>
            <a:ext cx="7049606" cy="6218314"/>
          </a:xfrm>
          <a:custGeom>
            <a:avLst/>
            <a:gdLst/>
            <a:ahLst/>
            <a:cxnLst/>
            <a:rect r="r" b="b" t="t" l="l"/>
            <a:pathLst>
              <a:path h="6218314" w="7049606">
                <a:moveTo>
                  <a:pt x="0" y="0"/>
                </a:moveTo>
                <a:lnTo>
                  <a:pt x="7049606" y="0"/>
                </a:lnTo>
                <a:lnTo>
                  <a:pt x="7049606" y="6218314"/>
                </a:lnTo>
                <a:lnTo>
                  <a:pt x="0" y="6218314"/>
                </a:lnTo>
                <a:lnTo>
                  <a:pt x="0" y="0"/>
                </a:lnTo>
                <a:close/>
              </a:path>
            </a:pathLst>
          </a:custGeom>
          <a:blipFill>
            <a:blip r:embed="rId4"/>
            <a:stretch>
              <a:fillRect l="-11999" t="0" r="-11999" b="-5431"/>
            </a:stretch>
          </a:blipFill>
        </p:spPr>
      </p:sp>
      <p:sp>
        <p:nvSpPr>
          <p:cNvPr name="Freeform 5" id="5"/>
          <p:cNvSpPr/>
          <p:nvPr/>
        </p:nvSpPr>
        <p:spPr>
          <a:xfrm flipH="false" flipV="false" rot="0">
            <a:off x="8944687" y="5260801"/>
            <a:ext cx="8077462" cy="4697116"/>
          </a:xfrm>
          <a:custGeom>
            <a:avLst/>
            <a:gdLst/>
            <a:ahLst/>
            <a:cxnLst/>
            <a:rect r="r" b="b" t="t" l="l"/>
            <a:pathLst>
              <a:path h="4697116" w="8077462">
                <a:moveTo>
                  <a:pt x="0" y="0"/>
                </a:moveTo>
                <a:lnTo>
                  <a:pt x="8077461" y="0"/>
                </a:lnTo>
                <a:lnTo>
                  <a:pt x="8077461" y="4697116"/>
                </a:lnTo>
                <a:lnTo>
                  <a:pt x="0" y="4697116"/>
                </a:lnTo>
                <a:lnTo>
                  <a:pt x="0" y="0"/>
                </a:lnTo>
                <a:close/>
              </a:path>
            </a:pathLst>
          </a:custGeom>
          <a:blipFill>
            <a:blip r:embed="rId5"/>
            <a:stretch>
              <a:fillRect l="0" t="-12037" r="-1627" b="-19036"/>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SERVING TOGETHER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1956733" y="4339328"/>
            <a:ext cx="5559611" cy="5595156"/>
          </a:xfrm>
          <a:custGeom>
            <a:avLst/>
            <a:gdLst/>
            <a:ahLst/>
            <a:cxnLst/>
            <a:rect r="r" b="b" t="t" l="l"/>
            <a:pathLst>
              <a:path h="5595156" w="5559611">
                <a:moveTo>
                  <a:pt x="0" y="0"/>
                </a:moveTo>
                <a:lnTo>
                  <a:pt x="5559611" y="0"/>
                </a:lnTo>
                <a:lnTo>
                  <a:pt x="5559611" y="5595156"/>
                </a:lnTo>
                <a:lnTo>
                  <a:pt x="0" y="5595156"/>
                </a:lnTo>
                <a:lnTo>
                  <a:pt x="0" y="0"/>
                </a:lnTo>
                <a:close/>
              </a:path>
            </a:pathLst>
          </a:custGeom>
          <a:blipFill>
            <a:blip r:embed="rId3"/>
            <a:stretch>
              <a:fillRect l="0" t="-12939" r="0" b="-19546"/>
            </a:stretch>
          </a:blipFill>
        </p:spPr>
      </p:sp>
      <p:sp>
        <p:nvSpPr>
          <p:cNvPr name="Freeform 4" id="4"/>
          <p:cNvSpPr/>
          <p:nvPr/>
        </p:nvSpPr>
        <p:spPr>
          <a:xfrm flipH="false" flipV="false" rot="0">
            <a:off x="554418" y="2706270"/>
            <a:ext cx="6648536" cy="6971839"/>
          </a:xfrm>
          <a:custGeom>
            <a:avLst/>
            <a:gdLst/>
            <a:ahLst/>
            <a:cxnLst/>
            <a:rect r="r" b="b" t="t" l="l"/>
            <a:pathLst>
              <a:path h="6971839" w="6648536">
                <a:moveTo>
                  <a:pt x="0" y="0"/>
                </a:moveTo>
                <a:lnTo>
                  <a:pt x="6648536" y="0"/>
                </a:lnTo>
                <a:lnTo>
                  <a:pt x="6648536" y="6971839"/>
                </a:lnTo>
                <a:lnTo>
                  <a:pt x="0" y="6971839"/>
                </a:lnTo>
                <a:lnTo>
                  <a:pt x="0" y="0"/>
                </a:lnTo>
                <a:close/>
              </a:path>
            </a:pathLst>
          </a:custGeom>
          <a:blipFill>
            <a:blip r:embed="rId4"/>
            <a:stretch>
              <a:fillRect l="-9640" t="-41859" r="-1928" b="0"/>
            </a:stretch>
          </a:blipFill>
        </p:spPr>
      </p:sp>
      <p:sp>
        <p:nvSpPr>
          <p:cNvPr name="Freeform 5" id="5"/>
          <p:cNvSpPr/>
          <p:nvPr/>
        </p:nvSpPr>
        <p:spPr>
          <a:xfrm flipH="false" flipV="false" rot="0">
            <a:off x="7651610" y="565934"/>
            <a:ext cx="5942066" cy="3591284"/>
          </a:xfrm>
          <a:custGeom>
            <a:avLst/>
            <a:gdLst/>
            <a:ahLst/>
            <a:cxnLst/>
            <a:rect r="r" b="b" t="t" l="l"/>
            <a:pathLst>
              <a:path h="3591284" w="5942066">
                <a:moveTo>
                  <a:pt x="0" y="0"/>
                </a:moveTo>
                <a:lnTo>
                  <a:pt x="5942066" y="0"/>
                </a:lnTo>
                <a:lnTo>
                  <a:pt x="5942066" y="3591284"/>
                </a:lnTo>
                <a:lnTo>
                  <a:pt x="0" y="3591284"/>
                </a:lnTo>
                <a:lnTo>
                  <a:pt x="0" y="0"/>
                </a:lnTo>
                <a:close/>
              </a:path>
            </a:pathLst>
          </a:custGeom>
          <a:blipFill>
            <a:blip r:embed="rId5"/>
            <a:stretch>
              <a:fillRect l="0" t="0" r="0" b="-24093"/>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SERVING TOGETHER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1796553" y="414928"/>
            <a:ext cx="5970267" cy="4477700"/>
          </a:xfrm>
          <a:custGeom>
            <a:avLst/>
            <a:gdLst/>
            <a:ahLst/>
            <a:cxnLst/>
            <a:rect r="r" b="b" t="t" l="l"/>
            <a:pathLst>
              <a:path h="4477700" w="5970267">
                <a:moveTo>
                  <a:pt x="0" y="0"/>
                </a:moveTo>
                <a:lnTo>
                  <a:pt x="5970267" y="0"/>
                </a:lnTo>
                <a:lnTo>
                  <a:pt x="5970267" y="4477700"/>
                </a:lnTo>
                <a:lnTo>
                  <a:pt x="0" y="4477700"/>
                </a:lnTo>
                <a:lnTo>
                  <a:pt x="0" y="0"/>
                </a:lnTo>
                <a:close/>
              </a:path>
            </a:pathLst>
          </a:custGeom>
          <a:blipFill>
            <a:blip r:embed="rId3"/>
            <a:stretch>
              <a:fillRect l="0" t="0" r="0" b="0"/>
            </a:stretch>
          </a:blipFill>
        </p:spPr>
      </p:sp>
      <p:sp>
        <p:nvSpPr>
          <p:cNvPr name="Freeform 4" id="4"/>
          <p:cNvSpPr/>
          <p:nvPr/>
        </p:nvSpPr>
        <p:spPr>
          <a:xfrm flipH="false" flipV="false" rot="0">
            <a:off x="1028700" y="2781966"/>
            <a:ext cx="5650889" cy="6717323"/>
          </a:xfrm>
          <a:custGeom>
            <a:avLst/>
            <a:gdLst/>
            <a:ahLst/>
            <a:cxnLst/>
            <a:rect r="r" b="b" t="t" l="l"/>
            <a:pathLst>
              <a:path h="6717323" w="5650889">
                <a:moveTo>
                  <a:pt x="0" y="0"/>
                </a:moveTo>
                <a:lnTo>
                  <a:pt x="5650889" y="0"/>
                </a:lnTo>
                <a:lnTo>
                  <a:pt x="5650889" y="6717323"/>
                </a:lnTo>
                <a:lnTo>
                  <a:pt x="0" y="6717323"/>
                </a:lnTo>
                <a:lnTo>
                  <a:pt x="0" y="0"/>
                </a:lnTo>
                <a:close/>
              </a:path>
            </a:pathLst>
          </a:custGeom>
          <a:blipFill>
            <a:blip r:embed="rId4"/>
            <a:stretch>
              <a:fillRect l="0" t="0" r="0" b="-12165"/>
            </a:stretch>
          </a:blipFill>
        </p:spPr>
      </p:sp>
      <p:sp>
        <p:nvSpPr>
          <p:cNvPr name="Freeform 5" id="5"/>
          <p:cNvSpPr/>
          <p:nvPr/>
        </p:nvSpPr>
        <p:spPr>
          <a:xfrm flipH="false" flipV="false" rot="0">
            <a:off x="8479647" y="5281435"/>
            <a:ext cx="6194219" cy="4517604"/>
          </a:xfrm>
          <a:custGeom>
            <a:avLst/>
            <a:gdLst/>
            <a:ahLst/>
            <a:cxnLst/>
            <a:rect r="r" b="b" t="t" l="l"/>
            <a:pathLst>
              <a:path h="4517604" w="6194219">
                <a:moveTo>
                  <a:pt x="0" y="0"/>
                </a:moveTo>
                <a:lnTo>
                  <a:pt x="6194219" y="0"/>
                </a:lnTo>
                <a:lnTo>
                  <a:pt x="6194219" y="4517604"/>
                </a:lnTo>
                <a:lnTo>
                  <a:pt x="0" y="4517604"/>
                </a:lnTo>
                <a:lnTo>
                  <a:pt x="0" y="0"/>
                </a:lnTo>
                <a:close/>
              </a:path>
            </a:pathLst>
          </a:custGeom>
          <a:blipFill>
            <a:blip r:embed="rId5"/>
            <a:stretch>
              <a:fillRect l="0" t="-71040" r="0" b="-11776"/>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REACHING OUT TOGETHER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405800" y="742941"/>
            <a:ext cx="17476401" cy="742967"/>
          </a:xfrm>
          <a:prstGeom prst="rect">
            <a:avLst/>
          </a:prstGeom>
        </p:spPr>
        <p:txBody>
          <a:bodyPr anchor="t" rtlCol="false" tIns="0" lIns="0" bIns="0" rIns="0">
            <a:spAutoFit/>
          </a:bodyPr>
          <a:lstStyle/>
          <a:p>
            <a:pPr algn="ctr" marL="0" indent="0" lvl="0">
              <a:lnSpc>
                <a:spcPts val="4800"/>
              </a:lnSpc>
              <a:spcBef>
                <a:spcPct val="0"/>
              </a:spcBef>
            </a:pPr>
            <a:r>
              <a:rPr lang="en-US" sz="6000">
                <a:solidFill>
                  <a:srgbClr val="423B3A"/>
                </a:solidFill>
                <a:latin typeface="Laguna Bold"/>
                <a:ea typeface="Laguna Bold"/>
                <a:cs typeface="Laguna Bold"/>
                <a:sym typeface="Laguna Bold"/>
              </a:rPr>
              <a:t>WHAT IS A FAMILY-FRIENDLY CHURCH?</a:t>
            </a:r>
          </a:p>
        </p:txBody>
      </p:sp>
      <p:sp>
        <p:nvSpPr>
          <p:cNvPr name="Freeform 4" id="4"/>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TextBox 5" id="5"/>
          <p:cNvSpPr txBox="true"/>
          <p:nvPr/>
        </p:nvSpPr>
        <p:spPr>
          <a:xfrm rot="0">
            <a:off x="1177240" y="1794281"/>
            <a:ext cx="15933520" cy="8358506"/>
          </a:xfrm>
          <a:prstGeom prst="rect">
            <a:avLst/>
          </a:prstGeom>
        </p:spPr>
        <p:txBody>
          <a:bodyPr anchor="t" rtlCol="false" tIns="0" lIns="0" bIns="0" rIns="0">
            <a:spAutoFit/>
          </a:bodyPr>
          <a:lstStyle/>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Building</a:t>
            </a:r>
            <a:r>
              <a:rPr lang="en-US" sz="4299">
                <a:solidFill>
                  <a:srgbClr val="423B3A"/>
                </a:solidFill>
                <a:latin typeface="Canva Sans"/>
                <a:ea typeface="Canva Sans"/>
                <a:cs typeface="Canva Sans"/>
                <a:sym typeface="Canva Sans"/>
              </a:rPr>
              <a:t> our families’ faith in Jesus is at the core of all that we do!   </a:t>
            </a: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We are a church that recognizes and embraces the primary influence of parents in the faith development of children.</a:t>
            </a: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 Our structure and programming reflects this truth. </a:t>
            </a: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Church Staff and Church Leadership model this in their lives.</a:t>
            </a: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Church “shares the load” with families, NOT taking over for families. </a:t>
            </a:r>
          </a:p>
          <a:p>
            <a:pPr algn="l">
              <a:lnSpc>
                <a:spcPts val="601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2065155" y="1825323"/>
            <a:ext cx="14157690" cy="7945491"/>
          </a:xfrm>
          <a:custGeom>
            <a:avLst/>
            <a:gdLst/>
            <a:ahLst/>
            <a:cxnLst/>
            <a:rect r="r" b="b" t="t" l="l"/>
            <a:pathLst>
              <a:path h="7945491" w="14157690">
                <a:moveTo>
                  <a:pt x="0" y="0"/>
                </a:moveTo>
                <a:lnTo>
                  <a:pt x="14157690" y="0"/>
                </a:lnTo>
                <a:lnTo>
                  <a:pt x="14157690" y="7945490"/>
                </a:lnTo>
                <a:lnTo>
                  <a:pt x="0" y="7945490"/>
                </a:lnTo>
                <a:lnTo>
                  <a:pt x="0" y="0"/>
                </a:lnTo>
                <a:close/>
              </a:path>
            </a:pathLst>
          </a:custGeom>
          <a:blipFill>
            <a:blip r:embed="rId3"/>
            <a:stretch>
              <a:fillRect l="0" t="-6196" r="0" b="-27511"/>
            </a:stretch>
          </a:blipFill>
        </p:spPr>
      </p:sp>
      <p:sp>
        <p:nvSpPr>
          <p:cNvPr name="TextBox 4" id="4"/>
          <p:cNvSpPr txBox="true"/>
          <p:nvPr/>
        </p:nvSpPr>
        <p:spPr>
          <a:xfrm rot="0">
            <a:off x="538562" y="639118"/>
            <a:ext cx="15671773" cy="1026814"/>
          </a:xfrm>
          <a:prstGeom prst="rect">
            <a:avLst/>
          </a:prstGeom>
        </p:spPr>
        <p:txBody>
          <a:bodyPr anchor="t" rtlCol="false" tIns="0" lIns="0" bIns="0" rIns="0">
            <a:spAutoFit/>
          </a:bodyPr>
          <a:lstStyle/>
          <a:p>
            <a:pPr algn="l">
              <a:lnSpc>
                <a:spcPts val="6720"/>
              </a:lnSpc>
            </a:pPr>
            <a:r>
              <a:rPr lang="en-US" sz="8400">
                <a:solidFill>
                  <a:srgbClr val="423B3A"/>
                </a:solidFill>
                <a:latin typeface="Laguna Bold"/>
                <a:ea typeface="Laguna Bold"/>
                <a:cs typeface="Laguna Bold"/>
                <a:sym typeface="Laguna Bold"/>
              </a:rPr>
              <a:t>PRESCHOOL OUTREACH</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0954412" y="591207"/>
            <a:ext cx="5559965" cy="4169973"/>
          </a:xfrm>
          <a:custGeom>
            <a:avLst/>
            <a:gdLst/>
            <a:ahLst/>
            <a:cxnLst/>
            <a:rect r="r" b="b" t="t" l="l"/>
            <a:pathLst>
              <a:path h="4169973" w="5559965">
                <a:moveTo>
                  <a:pt x="0" y="0"/>
                </a:moveTo>
                <a:lnTo>
                  <a:pt x="5559965" y="0"/>
                </a:lnTo>
                <a:lnTo>
                  <a:pt x="5559965" y="4169974"/>
                </a:lnTo>
                <a:lnTo>
                  <a:pt x="0" y="4169974"/>
                </a:lnTo>
                <a:lnTo>
                  <a:pt x="0" y="0"/>
                </a:lnTo>
                <a:close/>
              </a:path>
            </a:pathLst>
          </a:custGeom>
          <a:blipFill>
            <a:blip r:embed="rId3"/>
            <a:stretch>
              <a:fillRect l="0" t="0" r="0" b="0"/>
            </a:stretch>
          </a:blipFill>
        </p:spPr>
      </p:sp>
      <p:sp>
        <p:nvSpPr>
          <p:cNvPr name="Freeform 4" id="4"/>
          <p:cNvSpPr/>
          <p:nvPr/>
        </p:nvSpPr>
        <p:spPr>
          <a:xfrm flipH="false" flipV="false" rot="0">
            <a:off x="299467" y="2676194"/>
            <a:ext cx="9741441" cy="7306081"/>
          </a:xfrm>
          <a:custGeom>
            <a:avLst/>
            <a:gdLst/>
            <a:ahLst/>
            <a:cxnLst/>
            <a:rect r="r" b="b" t="t" l="l"/>
            <a:pathLst>
              <a:path h="7306081" w="9741441">
                <a:moveTo>
                  <a:pt x="0" y="0"/>
                </a:moveTo>
                <a:lnTo>
                  <a:pt x="9741441" y="0"/>
                </a:lnTo>
                <a:lnTo>
                  <a:pt x="9741441" y="7306081"/>
                </a:lnTo>
                <a:lnTo>
                  <a:pt x="0" y="7306081"/>
                </a:lnTo>
                <a:lnTo>
                  <a:pt x="0" y="0"/>
                </a:lnTo>
                <a:close/>
              </a:path>
            </a:pathLst>
          </a:custGeom>
          <a:blipFill>
            <a:blip r:embed="rId4"/>
            <a:stretch>
              <a:fillRect l="0" t="0" r="0" b="0"/>
            </a:stretch>
          </a:blipFill>
        </p:spPr>
      </p:sp>
      <p:sp>
        <p:nvSpPr>
          <p:cNvPr name="Freeform 5" id="5"/>
          <p:cNvSpPr/>
          <p:nvPr/>
        </p:nvSpPr>
        <p:spPr>
          <a:xfrm flipH="false" flipV="false" rot="0">
            <a:off x="11621679" y="5383476"/>
            <a:ext cx="5813878" cy="4360409"/>
          </a:xfrm>
          <a:custGeom>
            <a:avLst/>
            <a:gdLst/>
            <a:ahLst/>
            <a:cxnLst/>
            <a:rect r="r" b="b" t="t" l="l"/>
            <a:pathLst>
              <a:path h="4360409" w="5813878">
                <a:moveTo>
                  <a:pt x="0" y="0"/>
                </a:moveTo>
                <a:lnTo>
                  <a:pt x="5813879" y="0"/>
                </a:lnTo>
                <a:lnTo>
                  <a:pt x="5813879" y="4360408"/>
                </a:lnTo>
                <a:lnTo>
                  <a:pt x="0" y="4360408"/>
                </a:lnTo>
                <a:lnTo>
                  <a:pt x="0" y="0"/>
                </a:lnTo>
                <a:close/>
              </a:path>
            </a:pathLst>
          </a:custGeom>
          <a:blipFill>
            <a:blip r:embed="rId5"/>
            <a:stretch>
              <a:fillRect l="0" t="0" r="0" b="0"/>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MISSIONAL </a:t>
            </a:r>
          </a:p>
          <a:p>
            <a:pPr algn="l">
              <a:lnSpc>
                <a:spcPts val="6240"/>
              </a:lnSpc>
            </a:pPr>
            <a:r>
              <a:rPr lang="en-US" sz="7800">
                <a:solidFill>
                  <a:srgbClr val="423B3A"/>
                </a:solidFill>
                <a:latin typeface="Laguna Bold"/>
                <a:ea typeface="Laguna Bold"/>
                <a:cs typeface="Laguna Bold"/>
                <a:sym typeface="Laguna Bold"/>
              </a:rPr>
              <a:t>COMMUNITIES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875055" y="3259113"/>
            <a:ext cx="6613103" cy="5999187"/>
          </a:xfrm>
          <a:custGeom>
            <a:avLst/>
            <a:gdLst/>
            <a:ahLst/>
            <a:cxnLst/>
            <a:rect r="r" b="b" t="t" l="l"/>
            <a:pathLst>
              <a:path h="5999187" w="6613103">
                <a:moveTo>
                  <a:pt x="0" y="0"/>
                </a:moveTo>
                <a:lnTo>
                  <a:pt x="6613102" y="0"/>
                </a:lnTo>
                <a:lnTo>
                  <a:pt x="6613102" y="5999187"/>
                </a:lnTo>
                <a:lnTo>
                  <a:pt x="0" y="5999187"/>
                </a:lnTo>
                <a:lnTo>
                  <a:pt x="0" y="0"/>
                </a:lnTo>
                <a:close/>
              </a:path>
            </a:pathLst>
          </a:custGeom>
          <a:blipFill>
            <a:blip r:embed="rId3"/>
            <a:stretch>
              <a:fillRect l="0" t="0" r="0" b="-11872"/>
            </a:stretch>
          </a:blipFill>
        </p:spPr>
      </p:sp>
      <p:sp>
        <p:nvSpPr>
          <p:cNvPr name="Freeform 4" id="4"/>
          <p:cNvSpPr/>
          <p:nvPr/>
        </p:nvSpPr>
        <p:spPr>
          <a:xfrm flipH="false" flipV="false" rot="0">
            <a:off x="10323470" y="938545"/>
            <a:ext cx="6503197" cy="8409911"/>
          </a:xfrm>
          <a:custGeom>
            <a:avLst/>
            <a:gdLst/>
            <a:ahLst/>
            <a:cxnLst/>
            <a:rect r="r" b="b" t="t" l="l"/>
            <a:pathLst>
              <a:path h="8409911" w="6503197">
                <a:moveTo>
                  <a:pt x="0" y="0"/>
                </a:moveTo>
                <a:lnTo>
                  <a:pt x="6503197" y="0"/>
                </a:lnTo>
                <a:lnTo>
                  <a:pt x="6503197" y="8409910"/>
                </a:lnTo>
                <a:lnTo>
                  <a:pt x="0" y="8409910"/>
                </a:lnTo>
                <a:lnTo>
                  <a:pt x="0" y="0"/>
                </a:lnTo>
                <a:close/>
              </a:path>
            </a:pathLst>
          </a:custGeom>
          <a:blipFill>
            <a:blip r:embed="rId4"/>
            <a:stretch>
              <a:fillRect l="-3869" t="-8935" r="-3572" b="-1841"/>
            </a:stretch>
          </a:blipFill>
        </p:spPr>
      </p:sp>
      <p:sp>
        <p:nvSpPr>
          <p:cNvPr name="TextBox 5" id="5"/>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MISSIONAL </a:t>
            </a:r>
          </a:p>
          <a:p>
            <a:pPr algn="l">
              <a:lnSpc>
                <a:spcPts val="6240"/>
              </a:lnSpc>
            </a:pPr>
            <a:r>
              <a:rPr lang="en-US" sz="7800">
                <a:solidFill>
                  <a:srgbClr val="423B3A"/>
                </a:solidFill>
                <a:latin typeface="Laguna Bold"/>
                <a:ea typeface="Laguna Bold"/>
                <a:cs typeface="Laguna Bold"/>
                <a:sym typeface="Laguna Bold"/>
              </a:rPr>
              <a:t>COMMUNITIES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426398" y="3454500"/>
            <a:ext cx="8477250" cy="5395069"/>
          </a:xfrm>
          <a:custGeom>
            <a:avLst/>
            <a:gdLst/>
            <a:ahLst/>
            <a:cxnLst/>
            <a:rect r="r" b="b" t="t" l="l"/>
            <a:pathLst>
              <a:path h="5395069" w="8477250">
                <a:moveTo>
                  <a:pt x="0" y="0"/>
                </a:moveTo>
                <a:lnTo>
                  <a:pt x="8477250" y="0"/>
                </a:lnTo>
                <a:lnTo>
                  <a:pt x="8477250" y="5395069"/>
                </a:lnTo>
                <a:lnTo>
                  <a:pt x="0" y="5395069"/>
                </a:lnTo>
                <a:lnTo>
                  <a:pt x="0" y="0"/>
                </a:lnTo>
                <a:close/>
              </a:path>
            </a:pathLst>
          </a:custGeom>
          <a:blipFill>
            <a:blip r:embed="rId3"/>
            <a:stretch>
              <a:fillRect l="0" t="-2155" r="-7029" b="-23975"/>
            </a:stretch>
          </a:blipFill>
        </p:spPr>
      </p:sp>
      <p:sp>
        <p:nvSpPr>
          <p:cNvPr name="Freeform 4" id="4"/>
          <p:cNvSpPr/>
          <p:nvPr/>
        </p:nvSpPr>
        <p:spPr>
          <a:xfrm flipH="false" flipV="false" rot="0">
            <a:off x="10144981" y="421723"/>
            <a:ext cx="6692759" cy="4993988"/>
          </a:xfrm>
          <a:custGeom>
            <a:avLst/>
            <a:gdLst/>
            <a:ahLst/>
            <a:cxnLst/>
            <a:rect r="r" b="b" t="t" l="l"/>
            <a:pathLst>
              <a:path h="4993988" w="6692759">
                <a:moveTo>
                  <a:pt x="0" y="0"/>
                </a:moveTo>
                <a:lnTo>
                  <a:pt x="6692760" y="0"/>
                </a:lnTo>
                <a:lnTo>
                  <a:pt x="6692760" y="4993988"/>
                </a:lnTo>
                <a:lnTo>
                  <a:pt x="0" y="4993988"/>
                </a:lnTo>
                <a:lnTo>
                  <a:pt x="0" y="0"/>
                </a:lnTo>
                <a:close/>
              </a:path>
            </a:pathLst>
          </a:custGeom>
          <a:blipFill>
            <a:blip r:embed="rId4"/>
            <a:stretch>
              <a:fillRect l="0" t="-63954" r="0" b="-14832"/>
            </a:stretch>
          </a:blipFill>
        </p:spPr>
      </p:sp>
      <p:sp>
        <p:nvSpPr>
          <p:cNvPr name="Freeform 5" id="5"/>
          <p:cNvSpPr/>
          <p:nvPr/>
        </p:nvSpPr>
        <p:spPr>
          <a:xfrm flipH="false" flipV="false" rot="0">
            <a:off x="9700030" y="5823111"/>
            <a:ext cx="7582662" cy="4014286"/>
          </a:xfrm>
          <a:custGeom>
            <a:avLst/>
            <a:gdLst/>
            <a:ahLst/>
            <a:cxnLst/>
            <a:rect r="r" b="b" t="t" l="l"/>
            <a:pathLst>
              <a:path h="4014286" w="7582662">
                <a:moveTo>
                  <a:pt x="0" y="0"/>
                </a:moveTo>
                <a:lnTo>
                  <a:pt x="7582662" y="0"/>
                </a:lnTo>
                <a:lnTo>
                  <a:pt x="7582662" y="4014286"/>
                </a:lnTo>
                <a:lnTo>
                  <a:pt x="0" y="4014286"/>
                </a:lnTo>
                <a:lnTo>
                  <a:pt x="0" y="0"/>
                </a:lnTo>
                <a:close/>
              </a:path>
            </a:pathLst>
          </a:custGeom>
          <a:blipFill>
            <a:blip r:embed="rId5"/>
            <a:stretch>
              <a:fillRect l="0" t="-6213" r="0" b="-35455"/>
            </a:stretch>
          </a:blipFill>
        </p:spPr>
      </p:sp>
      <p:sp>
        <p:nvSpPr>
          <p:cNvPr name="TextBox 6" id="6"/>
          <p:cNvSpPr txBox="true"/>
          <p:nvPr/>
        </p:nvSpPr>
        <p:spPr>
          <a:xfrm rot="0">
            <a:off x="666750" y="804059"/>
            <a:ext cx="8477250" cy="1758342"/>
          </a:xfrm>
          <a:prstGeom prst="rect">
            <a:avLst/>
          </a:prstGeom>
        </p:spPr>
        <p:txBody>
          <a:bodyPr anchor="t" rtlCol="false" tIns="0" lIns="0" bIns="0" rIns="0">
            <a:spAutoFit/>
          </a:bodyPr>
          <a:lstStyle/>
          <a:p>
            <a:pPr algn="l">
              <a:lnSpc>
                <a:spcPts val="6240"/>
              </a:lnSpc>
            </a:pPr>
            <a:r>
              <a:rPr lang="en-US" sz="7800">
                <a:solidFill>
                  <a:srgbClr val="423B3A"/>
                </a:solidFill>
                <a:latin typeface="Laguna Bold"/>
                <a:ea typeface="Laguna Bold"/>
                <a:cs typeface="Laguna Bold"/>
                <a:sym typeface="Laguna Bold"/>
              </a:rPr>
              <a:t>MISSIONAL </a:t>
            </a:r>
          </a:p>
          <a:p>
            <a:pPr algn="l">
              <a:lnSpc>
                <a:spcPts val="6240"/>
              </a:lnSpc>
            </a:pPr>
            <a:r>
              <a:rPr lang="en-US" sz="7800">
                <a:solidFill>
                  <a:srgbClr val="423B3A"/>
                </a:solidFill>
                <a:latin typeface="Laguna Bold"/>
                <a:ea typeface="Laguna Bold"/>
                <a:cs typeface="Laguna Bold"/>
                <a:sym typeface="Laguna Bold"/>
              </a:rPr>
              <a:t>COMMUNITIES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2669156" y="7753232"/>
            <a:ext cx="102146" cy="103083"/>
          </a:xfrm>
          <a:custGeom>
            <a:avLst/>
            <a:gdLst/>
            <a:ahLst/>
            <a:cxnLst/>
            <a:rect r="r" b="b" t="t" l="l"/>
            <a:pathLst>
              <a:path h="103083" w="102146">
                <a:moveTo>
                  <a:pt x="0" y="0"/>
                </a:moveTo>
                <a:lnTo>
                  <a:pt x="102146" y="0"/>
                </a:lnTo>
                <a:lnTo>
                  <a:pt x="102146" y="103083"/>
                </a:lnTo>
                <a:lnTo>
                  <a:pt x="0" y="103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5"/>
            <a:stretch>
              <a:fillRect l="0" t="0" r="0" b="0"/>
            </a:stretch>
          </a:blipFill>
        </p:spPr>
      </p:sp>
      <p:sp>
        <p:nvSpPr>
          <p:cNvPr name="Freeform 5" id="5"/>
          <p:cNvSpPr/>
          <p:nvPr/>
        </p:nvSpPr>
        <p:spPr>
          <a:xfrm flipH="false" flipV="false" rot="0">
            <a:off x="1028700" y="2743688"/>
            <a:ext cx="5474258" cy="6880447"/>
          </a:xfrm>
          <a:custGeom>
            <a:avLst/>
            <a:gdLst/>
            <a:ahLst/>
            <a:cxnLst/>
            <a:rect r="r" b="b" t="t" l="l"/>
            <a:pathLst>
              <a:path h="6880447" w="5474258">
                <a:moveTo>
                  <a:pt x="0" y="0"/>
                </a:moveTo>
                <a:lnTo>
                  <a:pt x="5474258" y="0"/>
                </a:lnTo>
                <a:lnTo>
                  <a:pt x="5474258" y="6880448"/>
                </a:lnTo>
                <a:lnTo>
                  <a:pt x="0" y="6880448"/>
                </a:lnTo>
                <a:lnTo>
                  <a:pt x="0" y="0"/>
                </a:lnTo>
                <a:close/>
              </a:path>
            </a:pathLst>
          </a:custGeom>
          <a:blipFill>
            <a:blip r:embed="rId6"/>
            <a:stretch>
              <a:fillRect l="0" t="-7191" r="0" b="-12151"/>
            </a:stretch>
          </a:blipFill>
        </p:spPr>
      </p:sp>
      <p:sp>
        <p:nvSpPr>
          <p:cNvPr name="TextBox 6" id="6"/>
          <p:cNvSpPr txBox="true"/>
          <p:nvPr/>
        </p:nvSpPr>
        <p:spPr>
          <a:xfrm rot="0">
            <a:off x="2032851" y="779853"/>
            <a:ext cx="14222299" cy="1797059"/>
          </a:xfrm>
          <a:prstGeom prst="rect">
            <a:avLst/>
          </a:prstGeom>
        </p:spPr>
        <p:txBody>
          <a:bodyPr anchor="t" rtlCol="false" tIns="0" lIns="0" bIns="0" rIns="0">
            <a:spAutoFit/>
          </a:bodyPr>
          <a:lstStyle/>
          <a:p>
            <a:pPr algn="ctr">
              <a:lnSpc>
                <a:spcPts val="6400"/>
              </a:lnSpc>
            </a:pPr>
            <a:r>
              <a:rPr lang="en-US" sz="8000">
                <a:solidFill>
                  <a:srgbClr val="423B3A"/>
                </a:solidFill>
                <a:latin typeface="Laguna Bold"/>
                <a:ea typeface="Laguna Bold"/>
                <a:cs typeface="Laguna Bold"/>
                <a:sym typeface="Laguna Bold"/>
              </a:rPr>
              <a:t>PUTTING IT ALL</a:t>
            </a:r>
          </a:p>
          <a:p>
            <a:pPr algn="ctr" marL="0" indent="0" lvl="0">
              <a:lnSpc>
                <a:spcPts val="6400"/>
              </a:lnSpc>
              <a:spcBef>
                <a:spcPct val="0"/>
              </a:spcBef>
            </a:pPr>
            <a:r>
              <a:rPr lang="en-US" sz="8000">
                <a:solidFill>
                  <a:srgbClr val="423B3A"/>
                </a:solidFill>
                <a:latin typeface="Laguna Bold"/>
                <a:ea typeface="Laguna Bold"/>
                <a:cs typeface="Laguna Bold"/>
                <a:sym typeface="Laguna Bold"/>
              </a:rPr>
              <a:t>TOGETHER...</a:t>
            </a:r>
          </a:p>
        </p:txBody>
      </p:sp>
      <p:sp>
        <p:nvSpPr>
          <p:cNvPr name="TextBox 7" id="7"/>
          <p:cNvSpPr txBox="true"/>
          <p:nvPr/>
        </p:nvSpPr>
        <p:spPr>
          <a:xfrm rot="0">
            <a:off x="7652953" y="3219095"/>
            <a:ext cx="9606347" cy="5862959"/>
          </a:xfrm>
          <a:prstGeom prst="rect">
            <a:avLst/>
          </a:prstGeom>
        </p:spPr>
        <p:txBody>
          <a:bodyPr anchor="t" rtlCol="false" tIns="0" lIns="0" bIns="0" rIns="0">
            <a:spAutoFit/>
          </a:bodyPr>
          <a:lstStyle/>
          <a:p>
            <a:pPr algn="ctr">
              <a:lnSpc>
                <a:spcPts val="5182"/>
              </a:lnSpc>
            </a:pPr>
            <a:r>
              <a:rPr lang="en-US" sz="3701">
                <a:solidFill>
                  <a:srgbClr val="423B3A"/>
                </a:solidFill>
                <a:latin typeface="Canva Sans Italics"/>
                <a:ea typeface="Canva Sans Italics"/>
                <a:cs typeface="Canva Sans Italics"/>
                <a:sym typeface="Canva Sans Italics"/>
              </a:rPr>
              <a:t>Jesus said, “All authority in Heaven and on earth has been given to Me. Go, therefore and make disciples of all nations, baptizing them in the name of the Father, and of the Son and of the Holy Spirit, teaching them to obey all that I have commanded you. And behold, I am with you always, to the end of the age.”</a:t>
            </a:r>
          </a:p>
          <a:p>
            <a:pPr algn="ctr">
              <a:lnSpc>
                <a:spcPts val="5182"/>
              </a:lnSpc>
            </a:pPr>
            <a:r>
              <a:rPr lang="en-US" sz="3701">
                <a:solidFill>
                  <a:srgbClr val="423B3A"/>
                </a:solidFill>
                <a:latin typeface="Canva Sans"/>
                <a:ea typeface="Canva Sans"/>
                <a:cs typeface="Canva Sans"/>
                <a:sym typeface="Canva Sans"/>
              </a:rPr>
              <a:t>Matthew 28:18-20</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2032851" y="1008408"/>
            <a:ext cx="14222299" cy="987434"/>
          </a:xfrm>
          <a:prstGeom prst="rect">
            <a:avLst/>
          </a:prstGeom>
        </p:spPr>
        <p:txBody>
          <a:bodyPr anchor="t" rtlCol="false" tIns="0" lIns="0" bIns="0" rIns="0">
            <a:spAutoFit/>
          </a:bodyPr>
          <a:lstStyle/>
          <a:p>
            <a:pPr algn="ctr" marL="0" indent="0" lvl="0">
              <a:lnSpc>
                <a:spcPts val="6400"/>
              </a:lnSpc>
              <a:spcBef>
                <a:spcPct val="0"/>
              </a:spcBef>
            </a:pPr>
            <a:r>
              <a:rPr lang="en-US" sz="8000">
                <a:solidFill>
                  <a:srgbClr val="423B3A"/>
                </a:solidFill>
                <a:latin typeface="Laguna Bold"/>
                <a:ea typeface="Laguna Bold"/>
                <a:cs typeface="Laguna Bold"/>
                <a:sym typeface="Laguna Bold"/>
              </a:rPr>
              <a:t>NEXT STEPS...</a:t>
            </a:r>
          </a:p>
        </p:txBody>
      </p:sp>
      <p:sp>
        <p:nvSpPr>
          <p:cNvPr name="Freeform 4" id="4"/>
          <p:cNvSpPr/>
          <p:nvPr/>
        </p:nvSpPr>
        <p:spPr>
          <a:xfrm flipH="false" flipV="false" rot="0">
            <a:off x="12669156" y="7753232"/>
            <a:ext cx="102146" cy="103083"/>
          </a:xfrm>
          <a:custGeom>
            <a:avLst/>
            <a:gdLst/>
            <a:ahLst/>
            <a:cxnLst/>
            <a:rect r="r" b="b" t="t" l="l"/>
            <a:pathLst>
              <a:path h="103083" w="102146">
                <a:moveTo>
                  <a:pt x="0" y="0"/>
                </a:moveTo>
                <a:lnTo>
                  <a:pt x="102146" y="0"/>
                </a:lnTo>
                <a:lnTo>
                  <a:pt x="102146" y="103083"/>
                </a:lnTo>
                <a:lnTo>
                  <a:pt x="0" y="103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5"/>
            <a:stretch>
              <a:fillRect l="0" t="0" r="0" b="0"/>
            </a:stretch>
          </a:blipFill>
        </p:spPr>
      </p:sp>
      <p:grpSp>
        <p:nvGrpSpPr>
          <p:cNvPr name="Group 6" id="6"/>
          <p:cNvGrpSpPr/>
          <p:nvPr/>
        </p:nvGrpSpPr>
        <p:grpSpPr>
          <a:xfrm rot="0">
            <a:off x="1263010" y="3161926"/>
            <a:ext cx="15761981" cy="5289697"/>
            <a:chOff x="0" y="0"/>
            <a:chExt cx="21015974" cy="7052929"/>
          </a:xfrm>
        </p:grpSpPr>
        <p:sp>
          <p:nvSpPr>
            <p:cNvPr name="TextBox 7" id="7"/>
            <p:cNvSpPr txBox="true"/>
            <p:nvPr/>
          </p:nvSpPr>
          <p:spPr>
            <a:xfrm rot="0">
              <a:off x="11137521" y="2554915"/>
              <a:ext cx="2244725" cy="666750"/>
            </a:xfrm>
            <a:prstGeom prst="rect">
              <a:avLst/>
            </a:prstGeom>
          </p:spPr>
          <p:txBody>
            <a:bodyPr anchor="t" rtlCol="false" tIns="0" lIns="0" bIns="0" rIns="0">
              <a:spAutoFit/>
            </a:bodyPr>
            <a:lstStyle/>
            <a:p>
              <a:pPr algn="ctr">
                <a:lnSpc>
                  <a:spcPts val="4200"/>
                </a:lnSpc>
              </a:pPr>
              <a:r>
                <a:rPr lang="en-US" sz="3000">
                  <a:solidFill>
                    <a:srgbClr val="423B3A"/>
                  </a:solidFill>
                  <a:latin typeface="Canva Sans"/>
                  <a:ea typeface="Canva Sans"/>
                  <a:cs typeface="Canva Sans"/>
                  <a:sym typeface="Canva Sans"/>
                </a:rPr>
                <a:t>ACTIVITY</a:t>
              </a:r>
            </a:p>
          </p:txBody>
        </p:sp>
        <p:sp>
          <p:nvSpPr>
            <p:cNvPr name="TextBox 8" id="8"/>
            <p:cNvSpPr txBox="true"/>
            <p:nvPr/>
          </p:nvSpPr>
          <p:spPr>
            <a:xfrm rot="0">
              <a:off x="11185239" y="4531375"/>
              <a:ext cx="3068439" cy="666750"/>
            </a:xfrm>
            <a:prstGeom prst="rect">
              <a:avLst/>
            </a:prstGeom>
          </p:spPr>
          <p:txBody>
            <a:bodyPr anchor="t" rtlCol="false" tIns="0" lIns="0" bIns="0" rIns="0">
              <a:spAutoFit/>
            </a:bodyPr>
            <a:lstStyle/>
            <a:p>
              <a:pPr algn="ctr">
                <a:lnSpc>
                  <a:spcPts val="4200"/>
                </a:lnSpc>
              </a:pPr>
              <a:r>
                <a:rPr lang="en-US" sz="3000">
                  <a:solidFill>
                    <a:srgbClr val="423B3A"/>
                  </a:solidFill>
                  <a:latin typeface="Canva Sans"/>
                  <a:ea typeface="Canva Sans"/>
                  <a:cs typeface="Canva Sans"/>
                  <a:sym typeface="Canva Sans"/>
                </a:rPr>
                <a:t>TIME FRAME</a:t>
              </a:r>
            </a:p>
          </p:txBody>
        </p:sp>
        <p:sp>
          <p:nvSpPr>
            <p:cNvPr name="TextBox 9" id="9"/>
            <p:cNvSpPr txBox="true"/>
            <p:nvPr/>
          </p:nvSpPr>
          <p:spPr>
            <a:xfrm rot="0">
              <a:off x="0" y="-76200"/>
              <a:ext cx="21015974" cy="6519529"/>
            </a:xfrm>
            <a:prstGeom prst="rect">
              <a:avLst/>
            </a:prstGeom>
          </p:spPr>
          <p:txBody>
            <a:bodyPr anchor="t" rtlCol="false" tIns="0" lIns="0" bIns="0" rIns="0">
              <a:spAutoFit/>
            </a:bodyPr>
            <a:lstStyle/>
            <a:p>
              <a:pPr algn="ctr">
                <a:lnSpc>
                  <a:spcPts val="5591"/>
                </a:lnSpc>
              </a:pPr>
              <a:r>
                <a:rPr lang="en-US" sz="3994">
                  <a:solidFill>
                    <a:srgbClr val="423B3A"/>
                  </a:solidFill>
                  <a:latin typeface="Canva Sans"/>
                  <a:ea typeface="Canva Sans"/>
                  <a:cs typeface="Canva Sans"/>
                  <a:sym typeface="Canva Sans"/>
                </a:rPr>
                <a:t>In order to grow as a “Family-Friendly Church”,</a:t>
              </a:r>
            </a:p>
            <a:p>
              <a:pPr algn="ctr">
                <a:lnSpc>
                  <a:spcPts val="5591"/>
                </a:lnSpc>
              </a:pPr>
            </a:p>
            <a:p>
              <a:pPr algn="ctr">
                <a:lnSpc>
                  <a:spcPts val="5591"/>
                </a:lnSpc>
              </a:pPr>
              <a:r>
                <a:rPr lang="en-US" sz="3994">
                  <a:solidFill>
                    <a:srgbClr val="423B3A"/>
                  </a:solidFill>
                  <a:latin typeface="Canva Sans"/>
                  <a:ea typeface="Canva Sans"/>
                  <a:cs typeface="Canva Sans"/>
                  <a:sym typeface="Canva Sans"/>
                </a:rPr>
                <a:t>we plan to __________________________________________________</a:t>
              </a:r>
            </a:p>
            <a:p>
              <a:pPr algn="ctr">
                <a:lnSpc>
                  <a:spcPts val="5591"/>
                </a:lnSpc>
              </a:pPr>
            </a:p>
            <a:p>
              <a:pPr algn="ctr">
                <a:lnSpc>
                  <a:spcPts val="5591"/>
                </a:lnSpc>
              </a:pPr>
              <a:r>
                <a:rPr lang="en-US" sz="3994">
                  <a:solidFill>
                    <a:srgbClr val="423B3A"/>
                  </a:solidFill>
                  <a:latin typeface="Canva Sans"/>
                  <a:ea typeface="Canva Sans"/>
                  <a:cs typeface="Canva Sans"/>
                  <a:sym typeface="Canva Sans"/>
                </a:rPr>
                <a:t>over the next ____________________________________________</a:t>
              </a:r>
            </a:p>
            <a:p>
              <a:pPr algn="ctr">
                <a:lnSpc>
                  <a:spcPts val="5591"/>
                </a:lnSpc>
              </a:pPr>
            </a:p>
            <a:p>
              <a:pPr algn="ctr">
                <a:lnSpc>
                  <a:spcPts val="5591"/>
                </a:lnSpc>
              </a:pPr>
              <a:r>
                <a:rPr lang="en-US" sz="3994">
                  <a:solidFill>
                    <a:srgbClr val="423B3A"/>
                  </a:solidFill>
                  <a:latin typeface="Canva Sans"/>
                  <a:ea typeface="Canva Sans"/>
                  <a:cs typeface="Canva Sans"/>
                  <a:sym typeface="Canva Sans"/>
                </a:rPr>
                <a:t>with help from _______________________________________________.</a:t>
              </a:r>
            </a:p>
          </p:txBody>
        </p:sp>
        <p:sp>
          <p:nvSpPr>
            <p:cNvPr name="TextBox 10" id="10"/>
            <p:cNvSpPr txBox="true"/>
            <p:nvPr/>
          </p:nvSpPr>
          <p:spPr>
            <a:xfrm rot="0">
              <a:off x="9627703" y="6386179"/>
              <a:ext cx="6589911" cy="666750"/>
            </a:xfrm>
            <a:prstGeom prst="rect">
              <a:avLst/>
            </a:prstGeom>
          </p:spPr>
          <p:txBody>
            <a:bodyPr anchor="t" rtlCol="false" tIns="0" lIns="0" bIns="0" rIns="0">
              <a:spAutoFit/>
            </a:bodyPr>
            <a:lstStyle/>
            <a:p>
              <a:pPr algn="ctr">
                <a:lnSpc>
                  <a:spcPts val="4200"/>
                </a:lnSpc>
              </a:pPr>
              <a:r>
                <a:rPr lang="en-US" sz="3000">
                  <a:solidFill>
                    <a:srgbClr val="423B3A"/>
                  </a:solidFill>
                  <a:latin typeface="Canva Sans"/>
                  <a:ea typeface="Canva Sans"/>
                  <a:cs typeface="Canva Sans"/>
                  <a:sym typeface="Canva Sans"/>
                </a:rPr>
                <a:t>PERSON</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TextBox 4" id="4"/>
          <p:cNvSpPr txBox="true"/>
          <p:nvPr/>
        </p:nvSpPr>
        <p:spPr>
          <a:xfrm rot="0">
            <a:off x="1177240" y="2423794"/>
            <a:ext cx="15933520" cy="6834506"/>
          </a:xfrm>
          <a:prstGeom prst="rect">
            <a:avLst/>
          </a:prstGeom>
        </p:spPr>
        <p:txBody>
          <a:bodyPr anchor="t" rtlCol="false" tIns="0" lIns="0" bIns="0" rIns="0">
            <a:spAutoFit/>
          </a:bodyPr>
          <a:lstStyle/>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The Christian Church is no longer the center of our western culture. </a:t>
            </a:r>
            <a:r>
              <a:rPr lang="en-US" sz="4299">
                <a:solidFill>
                  <a:srgbClr val="423B3A"/>
                </a:solidFill>
                <a:latin typeface="Canva Sans Italics"/>
                <a:ea typeface="Canva Sans Italics"/>
                <a:cs typeface="Canva Sans Italics"/>
                <a:sym typeface="Canva Sans Italics"/>
              </a:rPr>
              <a:t>(We live in a “Post Christian” culture.)</a:t>
            </a:r>
          </a:p>
          <a:p>
            <a:pPr algn="l">
              <a:lnSpc>
                <a:spcPts val="6019"/>
              </a:lnSpc>
            </a:pP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God has ALWAYS given parents the calling to </a:t>
            </a:r>
            <a:r>
              <a:rPr lang="en-US" sz="4299">
                <a:solidFill>
                  <a:srgbClr val="423B3A"/>
                </a:solidFill>
                <a:latin typeface="Canva Sans Italics"/>
                <a:ea typeface="Canva Sans Italics"/>
                <a:cs typeface="Canva Sans Italics"/>
                <a:sym typeface="Canva Sans Italics"/>
              </a:rPr>
              <a:t>“Bring them up in the discipline and instruction of the Lord!” </a:t>
            </a:r>
            <a:r>
              <a:rPr lang="en-US" sz="4299">
                <a:solidFill>
                  <a:srgbClr val="423B3A"/>
                </a:solidFill>
                <a:latin typeface="Canva Sans"/>
                <a:ea typeface="Canva Sans"/>
                <a:cs typeface="Canva Sans"/>
                <a:sym typeface="Canva Sans"/>
              </a:rPr>
              <a:t>(Ephesians 6:4)</a:t>
            </a:r>
          </a:p>
          <a:p>
            <a:pPr algn="l">
              <a:lnSpc>
                <a:spcPts val="6019"/>
              </a:lnSpc>
            </a:pP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The Church is called to support families at home!</a:t>
            </a:r>
          </a:p>
          <a:p>
            <a:pPr algn="l">
              <a:lnSpc>
                <a:spcPts val="6019"/>
              </a:lnSpc>
            </a:pPr>
          </a:p>
        </p:txBody>
      </p:sp>
      <p:sp>
        <p:nvSpPr>
          <p:cNvPr name="TextBox 5" id="5"/>
          <p:cNvSpPr txBox="true"/>
          <p:nvPr/>
        </p:nvSpPr>
        <p:spPr>
          <a:xfrm rot="0">
            <a:off x="405800" y="448717"/>
            <a:ext cx="17476401" cy="2152634"/>
          </a:xfrm>
          <a:prstGeom prst="rect">
            <a:avLst/>
          </a:prstGeom>
        </p:spPr>
        <p:txBody>
          <a:bodyPr anchor="t" rtlCol="false" tIns="0" lIns="0" bIns="0" rIns="0">
            <a:spAutoFit/>
          </a:bodyPr>
          <a:lstStyle/>
          <a:p>
            <a:pPr algn="ctr">
              <a:lnSpc>
                <a:spcPts val="8400"/>
              </a:lnSpc>
              <a:spcBef>
                <a:spcPct val="0"/>
              </a:spcBef>
            </a:pPr>
            <a:r>
              <a:rPr lang="en-US" sz="6000">
                <a:solidFill>
                  <a:srgbClr val="423B3A"/>
                </a:solidFill>
                <a:latin typeface="Laguna Bold"/>
                <a:ea typeface="Laguna Bold"/>
                <a:cs typeface="Laguna Bold"/>
                <a:sym typeface="Laguna Bold"/>
              </a:rPr>
              <a:t>THE CULTURE HAS CHANGED...</a:t>
            </a:r>
          </a:p>
          <a:p>
            <a:pPr algn="ctr">
              <a:lnSpc>
                <a:spcPts val="8400"/>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Freeform 4" id="4"/>
          <p:cNvSpPr/>
          <p:nvPr/>
        </p:nvSpPr>
        <p:spPr>
          <a:xfrm flipH="false" flipV="false" rot="0">
            <a:off x="1770711" y="963350"/>
            <a:ext cx="14746577" cy="8294950"/>
          </a:xfrm>
          <a:custGeom>
            <a:avLst/>
            <a:gdLst/>
            <a:ahLst/>
            <a:cxnLst/>
            <a:rect r="r" b="b" t="t" l="l"/>
            <a:pathLst>
              <a:path h="8294950" w="14746577">
                <a:moveTo>
                  <a:pt x="0" y="0"/>
                </a:moveTo>
                <a:lnTo>
                  <a:pt x="14746578" y="0"/>
                </a:lnTo>
                <a:lnTo>
                  <a:pt x="14746578" y="8294950"/>
                </a:lnTo>
                <a:lnTo>
                  <a:pt x="0" y="8294950"/>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Freeform 4" id="4"/>
          <p:cNvSpPr/>
          <p:nvPr/>
        </p:nvSpPr>
        <p:spPr>
          <a:xfrm flipH="false" flipV="false" rot="0">
            <a:off x="1028700" y="1028700"/>
            <a:ext cx="6953243" cy="8438819"/>
          </a:xfrm>
          <a:custGeom>
            <a:avLst/>
            <a:gdLst/>
            <a:ahLst/>
            <a:cxnLst/>
            <a:rect r="r" b="b" t="t" l="l"/>
            <a:pathLst>
              <a:path h="8438819" w="6953243">
                <a:moveTo>
                  <a:pt x="0" y="0"/>
                </a:moveTo>
                <a:lnTo>
                  <a:pt x="6953243" y="0"/>
                </a:lnTo>
                <a:lnTo>
                  <a:pt x="6953243" y="8438819"/>
                </a:lnTo>
                <a:lnTo>
                  <a:pt x="0" y="8438819"/>
                </a:lnTo>
                <a:lnTo>
                  <a:pt x="0" y="0"/>
                </a:lnTo>
                <a:close/>
              </a:path>
            </a:pathLst>
          </a:custGeom>
          <a:blipFill>
            <a:blip r:embed="rId4"/>
            <a:stretch>
              <a:fillRect l="-10682" t="0" r="-10682" b="0"/>
            </a:stretch>
          </a:blipFill>
        </p:spPr>
      </p:sp>
      <p:sp>
        <p:nvSpPr>
          <p:cNvPr name="TextBox 5" id="5"/>
          <p:cNvSpPr txBox="true"/>
          <p:nvPr/>
        </p:nvSpPr>
        <p:spPr>
          <a:xfrm rot="0">
            <a:off x="8993661" y="743281"/>
            <a:ext cx="8374159" cy="8724238"/>
          </a:xfrm>
          <a:prstGeom prst="rect">
            <a:avLst/>
          </a:prstGeom>
        </p:spPr>
        <p:txBody>
          <a:bodyPr anchor="t" rtlCol="false" tIns="0" lIns="0" bIns="0" rIns="0">
            <a:spAutoFit/>
          </a:bodyPr>
          <a:lstStyle/>
          <a:p>
            <a:pPr algn="l">
              <a:lnSpc>
                <a:spcPts val="5760"/>
              </a:lnSpc>
            </a:pPr>
            <a:r>
              <a:rPr lang="en-US" sz="4114">
                <a:solidFill>
                  <a:srgbClr val="423B3A"/>
                </a:solidFill>
                <a:latin typeface="Canva Sans Bold"/>
                <a:ea typeface="Canva Sans Bold"/>
                <a:cs typeface="Canva Sans Bold"/>
                <a:sym typeface="Canva Sans Bold"/>
              </a:rPr>
              <a:t>“You shall love the Lord your God with all your heart and with all your soul and with all your might. And these words that I command you today shall be on your heart. You shall teach them diligently to your children, and shall talk of them when you sit in your house, and when you walk by the way, and when you lie down, and when you rise.” </a:t>
            </a:r>
            <a:r>
              <a:rPr lang="en-US" sz="4114">
                <a:solidFill>
                  <a:srgbClr val="423B3A"/>
                </a:solidFill>
                <a:latin typeface="Canva Sans"/>
                <a:ea typeface="Canva Sans"/>
                <a:cs typeface="Canva Sans"/>
                <a:sym typeface="Canva Sans"/>
              </a:rPr>
              <a:t>(Deuteronomy 6:5-7)</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TextBox 4" id="4"/>
          <p:cNvSpPr txBox="true"/>
          <p:nvPr/>
        </p:nvSpPr>
        <p:spPr>
          <a:xfrm rot="0">
            <a:off x="1762889" y="2664146"/>
            <a:ext cx="14762222" cy="6072506"/>
          </a:xfrm>
          <a:prstGeom prst="rect">
            <a:avLst/>
          </a:prstGeom>
        </p:spPr>
        <p:txBody>
          <a:bodyPr anchor="t" rtlCol="false" tIns="0" lIns="0" bIns="0" rIns="0">
            <a:spAutoFit/>
          </a:bodyPr>
          <a:lstStyle/>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Looking at your calendar, is your family the most important work in your life? </a:t>
            </a:r>
          </a:p>
          <a:p>
            <a:pPr algn="l">
              <a:lnSpc>
                <a:spcPts val="6019"/>
              </a:lnSpc>
            </a:pP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What are three items from this week’s calendar that would indicate this?</a:t>
            </a:r>
          </a:p>
          <a:p>
            <a:pPr algn="l">
              <a:lnSpc>
                <a:spcPts val="6019"/>
              </a:lnSpc>
            </a:pPr>
          </a:p>
          <a:p>
            <a:pPr algn="l" marL="928365" indent="-464182" lvl="1">
              <a:lnSpc>
                <a:spcPts val="6019"/>
              </a:lnSpc>
              <a:buFont typeface="Arial"/>
              <a:buChar char="•"/>
            </a:pPr>
            <a:r>
              <a:rPr lang="en-US" sz="4299">
                <a:solidFill>
                  <a:srgbClr val="423B3A"/>
                </a:solidFill>
                <a:latin typeface="Canva Sans"/>
                <a:ea typeface="Canva Sans"/>
                <a:cs typeface="Canva Sans"/>
                <a:sym typeface="Canva Sans"/>
              </a:rPr>
              <a:t>Are there changes that need to be made?</a:t>
            </a:r>
          </a:p>
          <a:p>
            <a:pPr algn="l">
              <a:lnSpc>
                <a:spcPts val="6019"/>
              </a:lnSpc>
            </a:pPr>
          </a:p>
        </p:txBody>
      </p:sp>
      <p:sp>
        <p:nvSpPr>
          <p:cNvPr name="TextBox 5" id="5"/>
          <p:cNvSpPr txBox="true"/>
          <p:nvPr/>
        </p:nvSpPr>
        <p:spPr>
          <a:xfrm rot="0">
            <a:off x="405800" y="448717"/>
            <a:ext cx="17476401" cy="1085834"/>
          </a:xfrm>
          <a:prstGeom prst="rect">
            <a:avLst/>
          </a:prstGeom>
        </p:spPr>
        <p:txBody>
          <a:bodyPr anchor="t" rtlCol="false" tIns="0" lIns="0" bIns="0" rIns="0">
            <a:spAutoFit/>
          </a:bodyPr>
          <a:lstStyle/>
          <a:p>
            <a:pPr algn="ctr">
              <a:lnSpc>
                <a:spcPts val="8400"/>
              </a:lnSpc>
              <a:spcBef>
                <a:spcPct val="0"/>
              </a:spcBef>
            </a:pPr>
            <a:r>
              <a:rPr lang="en-US" sz="6000">
                <a:solidFill>
                  <a:srgbClr val="423B3A"/>
                </a:solidFill>
                <a:latin typeface="Laguna Bold"/>
                <a:ea typeface="Laguna Bold"/>
                <a:cs typeface="Laguna Bold"/>
                <a:sym typeface="Laguna Bold"/>
              </a:rPr>
              <a:t>FAMILY MINISTRY QUESTIONS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3"/>
            <a:stretch>
              <a:fillRect l="0" t="0" r="0" b="0"/>
            </a:stretch>
          </a:blipFill>
        </p:spPr>
      </p:sp>
      <p:sp>
        <p:nvSpPr>
          <p:cNvPr name="TextBox 4" id="4"/>
          <p:cNvSpPr txBox="true"/>
          <p:nvPr/>
        </p:nvSpPr>
        <p:spPr>
          <a:xfrm rot="0">
            <a:off x="405800" y="595082"/>
            <a:ext cx="17476401" cy="1991344"/>
          </a:xfrm>
          <a:prstGeom prst="rect">
            <a:avLst/>
          </a:prstGeom>
        </p:spPr>
        <p:txBody>
          <a:bodyPr anchor="t" rtlCol="false" tIns="0" lIns="0" bIns="0" rIns="0">
            <a:spAutoFit/>
          </a:bodyPr>
          <a:lstStyle/>
          <a:p>
            <a:pPr algn="ctr">
              <a:lnSpc>
                <a:spcPts val="7840"/>
              </a:lnSpc>
            </a:pPr>
            <a:r>
              <a:rPr lang="en-US" sz="5600">
                <a:solidFill>
                  <a:srgbClr val="423B3A"/>
                </a:solidFill>
                <a:latin typeface="Laguna Bold"/>
                <a:ea typeface="Laguna Bold"/>
                <a:cs typeface="Laguna Bold"/>
                <a:sym typeface="Laguna Bold"/>
              </a:rPr>
              <a:t>THE CHURCH PLAYS A SIGNIFICANT ROLE</a:t>
            </a:r>
          </a:p>
          <a:p>
            <a:pPr algn="ctr">
              <a:lnSpc>
                <a:spcPts val="7840"/>
              </a:lnSpc>
              <a:spcBef>
                <a:spcPct val="0"/>
              </a:spcBef>
            </a:pPr>
            <a:r>
              <a:rPr lang="en-US" sz="5600">
                <a:solidFill>
                  <a:srgbClr val="423B3A"/>
                </a:solidFill>
                <a:latin typeface="Laguna Bold"/>
                <a:ea typeface="Laguna Bold"/>
                <a:cs typeface="Laguna Bold"/>
                <a:sym typeface="Laguna Bold"/>
              </a:rPr>
              <a:t>IN THE LIFE AND FAITH OF ITS MEMBERS...</a:t>
            </a:r>
          </a:p>
        </p:txBody>
      </p:sp>
      <p:sp>
        <p:nvSpPr>
          <p:cNvPr name="TextBox 5" id="5"/>
          <p:cNvSpPr txBox="true"/>
          <p:nvPr/>
        </p:nvSpPr>
        <p:spPr>
          <a:xfrm rot="0">
            <a:off x="1435522" y="3903118"/>
            <a:ext cx="15416957" cy="4548505"/>
          </a:xfrm>
          <a:prstGeom prst="rect">
            <a:avLst/>
          </a:prstGeom>
        </p:spPr>
        <p:txBody>
          <a:bodyPr anchor="t" rtlCol="false" tIns="0" lIns="0" bIns="0" rIns="0">
            <a:spAutoFit/>
          </a:bodyPr>
          <a:lstStyle/>
          <a:p>
            <a:pPr algn="l" marL="928366" indent="-464183" lvl="1">
              <a:lnSpc>
                <a:spcPts val="6019"/>
              </a:lnSpc>
              <a:buFont typeface="Arial"/>
              <a:buChar char="•"/>
            </a:pPr>
            <a:r>
              <a:rPr lang="en-US" sz="4299">
                <a:solidFill>
                  <a:srgbClr val="423B3A"/>
                </a:solidFill>
                <a:latin typeface="Canva Sans"/>
                <a:ea typeface="Canva Sans"/>
                <a:cs typeface="Canva Sans"/>
                <a:sym typeface="Canva Sans"/>
              </a:rPr>
              <a:t>Do my church</a:t>
            </a:r>
            <a:r>
              <a:rPr lang="en-US" sz="4299">
                <a:solidFill>
                  <a:srgbClr val="423B3A"/>
                </a:solidFill>
                <a:latin typeface="Canva Sans"/>
                <a:ea typeface="Canva Sans"/>
                <a:cs typeface="Canva Sans"/>
                <a:sym typeface="Canva Sans"/>
              </a:rPr>
              <a:t> programs pull families “apart?”</a:t>
            </a:r>
          </a:p>
          <a:p>
            <a:pPr algn="l">
              <a:lnSpc>
                <a:spcPts val="6019"/>
              </a:lnSpc>
            </a:pPr>
          </a:p>
          <a:p>
            <a:pPr algn="l" marL="928366" indent="-464183" lvl="1">
              <a:lnSpc>
                <a:spcPts val="6019"/>
              </a:lnSpc>
              <a:buFont typeface="Arial"/>
              <a:buChar char="•"/>
            </a:pPr>
            <a:r>
              <a:rPr lang="en-US" sz="4299">
                <a:solidFill>
                  <a:srgbClr val="423B3A"/>
                </a:solidFill>
                <a:latin typeface="Canva Sans"/>
                <a:ea typeface="Canva Sans"/>
                <a:cs typeface="Canva Sans"/>
                <a:sym typeface="Canva Sans"/>
              </a:rPr>
              <a:t>Does my church offer classes to nurture families?</a:t>
            </a:r>
          </a:p>
          <a:p>
            <a:pPr algn="l">
              <a:lnSpc>
                <a:spcPts val="6019"/>
              </a:lnSpc>
            </a:pPr>
          </a:p>
          <a:p>
            <a:pPr algn="l" marL="928366" indent="-464183" lvl="1">
              <a:lnSpc>
                <a:spcPts val="6019"/>
              </a:lnSpc>
              <a:buFont typeface="Arial"/>
              <a:buChar char="•"/>
            </a:pPr>
            <a:r>
              <a:rPr lang="en-US" sz="4299">
                <a:solidFill>
                  <a:srgbClr val="423B3A"/>
                </a:solidFill>
                <a:latin typeface="Canva Sans"/>
                <a:ea typeface="Canva Sans"/>
                <a:cs typeface="Canva Sans"/>
                <a:sym typeface="Canva Sans"/>
              </a:rPr>
              <a:t>Are there programming changes that need to be made?</a:t>
            </a:r>
          </a:p>
          <a:p>
            <a:pPr algn="l">
              <a:lnSpc>
                <a:spcPts val="601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2032851" y="976361"/>
            <a:ext cx="14222299" cy="987434"/>
          </a:xfrm>
          <a:prstGeom prst="rect">
            <a:avLst/>
          </a:prstGeom>
        </p:spPr>
        <p:txBody>
          <a:bodyPr anchor="t" rtlCol="false" tIns="0" lIns="0" bIns="0" rIns="0">
            <a:spAutoFit/>
          </a:bodyPr>
          <a:lstStyle/>
          <a:p>
            <a:pPr algn="ctr" marL="0" indent="0" lvl="0">
              <a:lnSpc>
                <a:spcPts val="6400"/>
              </a:lnSpc>
              <a:spcBef>
                <a:spcPct val="0"/>
              </a:spcBef>
            </a:pPr>
            <a:r>
              <a:rPr lang="en-US" sz="8000">
                <a:solidFill>
                  <a:srgbClr val="423B3A"/>
                </a:solidFill>
                <a:latin typeface="Laguna Bold"/>
                <a:ea typeface="Laguna Bold"/>
                <a:cs typeface="Laguna Bold"/>
                <a:sym typeface="Laguna Bold"/>
              </a:rPr>
              <a:t>FAMILY MINISTRY: HOW?</a:t>
            </a:r>
          </a:p>
        </p:txBody>
      </p:sp>
      <p:sp>
        <p:nvSpPr>
          <p:cNvPr name="Freeform 4" id="4"/>
          <p:cNvSpPr/>
          <p:nvPr/>
        </p:nvSpPr>
        <p:spPr>
          <a:xfrm flipH="false" flipV="false" rot="0">
            <a:off x="12669156" y="7753232"/>
            <a:ext cx="102146" cy="103083"/>
          </a:xfrm>
          <a:custGeom>
            <a:avLst/>
            <a:gdLst/>
            <a:ahLst/>
            <a:cxnLst/>
            <a:rect r="r" b="b" t="t" l="l"/>
            <a:pathLst>
              <a:path h="103083" w="102146">
                <a:moveTo>
                  <a:pt x="0" y="0"/>
                </a:moveTo>
                <a:lnTo>
                  <a:pt x="102146" y="0"/>
                </a:lnTo>
                <a:lnTo>
                  <a:pt x="102146" y="103083"/>
                </a:lnTo>
                <a:lnTo>
                  <a:pt x="0" y="1030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5"/>
            <a:stretch>
              <a:fillRect l="0" t="0" r="0" b="0"/>
            </a:stretch>
          </a:blipFill>
        </p:spPr>
      </p:sp>
      <p:sp>
        <p:nvSpPr>
          <p:cNvPr name="TextBox 6" id="6"/>
          <p:cNvSpPr txBox="true"/>
          <p:nvPr/>
        </p:nvSpPr>
        <p:spPr>
          <a:xfrm rot="0">
            <a:off x="2994741" y="3433862"/>
            <a:ext cx="12298519" cy="4054186"/>
          </a:xfrm>
          <a:prstGeom prst="rect">
            <a:avLst/>
          </a:prstGeom>
        </p:spPr>
        <p:txBody>
          <a:bodyPr anchor="t" rtlCol="false" tIns="0" lIns="0" bIns="0" rIns="0">
            <a:spAutoFit/>
          </a:bodyPr>
          <a:lstStyle/>
          <a:p>
            <a:pPr algn="l">
              <a:lnSpc>
                <a:spcPts val="6490"/>
              </a:lnSpc>
            </a:pPr>
            <a:r>
              <a:rPr lang="en-US" sz="4636">
                <a:solidFill>
                  <a:srgbClr val="423B3A"/>
                </a:solidFill>
                <a:latin typeface="Body Text Large"/>
                <a:ea typeface="Body Text Large"/>
                <a:cs typeface="Body Text Large"/>
                <a:sym typeface="Body Text Large"/>
              </a:rPr>
              <a:t>How can the Church walk alongside families as we seek to live out the Great Commission that Jesus has called </a:t>
            </a:r>
            <a:r>
              <a:rPr lang="en-US" sz="4636">
                <a:solidFill>
                  <a:srgbClr val="423B3A"/>
                </a:solidFill>
                <a:latin typeface="Body Text Large Bold"/>
                <a:ea typeface="Body Text Large Bold"/>
                <a:cs typeface="Body Text Large Bold"/>
                <a:sym typeface="Body Text Large Bold"/>
              </a:rPr>
              <a:t>each of us</a:t>
            </a:r>
            <a:r>
              <a:rPr lang="en-US" sz="4636">
                <a:solidFill>
                  <a:srgbClr val="423B3A"/>
                </a:solidFill>
                <a:latin typeface="Body Text Large"/>
                <a:ea typeface="Body Text Large"/>
                <a:cs typeface="Body Text Large"/>
                <a:sym typeface="Body Text Large"/>
              </a:rPr>
              <a:t> to be a part of?</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AF8"/>
        </a:solidFill>
      </p:bgPr>
    </p:bg>
    <p:spTree>
      <p:nvGrpSpPr>
        <p:cNvPr id="1" name=""/>
        <p:cNvGrpSpPr/>
        <p:nvPr/>
      </p:nvGrpSpPr>
      <p:grpSpPr>
        <a:xfrm>
          <a:off x="0" y="0"/>
          <a:ext cx="0" cy="0"/>
          <a:chOff x="0" y="0"/>
          <a:chExt cx="0" cy="0"/>
        </a:xfrm>
      </p:grpSpPr>
      <p:sp>
        <p:nvSpPr>
          <p:cNvPr name="Freeform 2" id="2"/>
          <p:cNvSpPr/>
          <p:nvPr/>
        </p:nvSpPr>
        <p:spPr>
          <a:xfrm flipH="false" flipV="false" rot="0">
            <a:off x="12669156" y="7753232"/>
            <a:ext cx="102146" cy="103083"/>
          </a:xfrm>
          <a:custGeom>
            <a:avLst/>
            <a:gdLst/>
            <a:ahLst/>
            <a:cxnLst/>
            <a:rect r="r" b="b" t="t" l="l"/>
            <a:pathLst>
              <a:path h="103083" w="102146">
                <a:moveTo>
                  <a:pt x="0" y="0"/>
                </a:moveTo>
                <a:lnTo>
                  <a:pt x="102146" y="0"/>
                </a:lnTo>
                <a:lnTo>
                  <a:pt x="102146" y="103083"/>
                </a:lnTo>
                <a:lnTo>
                  <a:pt x="0" y="103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50132" y="8451623"/>
            <a:ext cx="1835377" cy="1835377"/>
          </a:xfrm>
          <a:custGeom>
            <a:avLst/>
            <a:gdLst/>
            <a:ahLst/>
            <a:cxnLst/>
            <a:rect r="r" b="b" t="t" l="l"/>
            <a:pathLst>
              <a:path h="1835377" w="1835377">
                <a:moveTo>
                  <a:pt x="0" y="0"/>
                </a:moveTo>
                <a:lnTo>
                  <a:pt x="1835377" y="0"/>
                </a:lnTo>
                <a:lnTo>
                  <a:pt x="1835377" y="1835377"/>
                </a:lnTo>
                <a:lnTo>
                  <a:pt x="0" y="1835377"/>
                </a:lnTo>
                <a:lnTo>
                  <a:pt x="0" y="0"/>
                </a:lnTo>
                <a:close/>
              </a:path>
            </a:pathLst>
          </a:custGeom>
          <a:blipFill>
            <a:blip r:embed="rId4"/>
            <a:stretch>
              <a:fillRect l="0" t="0" r="0" b="0"/>
            </a:stretch>
          </a:blipFill>
        </p:spPr>
      </p:sp>
      <p:sp>
        <p:nvSpPr>
          <p:cNvPr name="Freeform 4" id="4"/>
          <p:cNvSpPr/>
          <p:nvPr/>
        </p:nvSpPr>
        <p:spPr>
          <a:xfrm flipH="false" flipV="false" rot="0">
            <a:off x="1616329" y="1810648"/>
            <a:ext cx="15055342" cy="8205173"/>
          </a:xfrm>
          <a:custGeom>
            <a:avLst/>
            <a:gdLst/>
            <a:ahLst/>
            <a:cxnLst/>
            <a:rect r="r" b="b" t="t" l="l"/>
            <a:pathLst>
              <a:path h="8205173" w="15055342">
                <a:moveTo>
                  <a:pt x="0" y="0"/>
                </a:moveTo>
                <a:lnTo>
                  <a:pt x="15055342" y="0"/>
                </a:lnTo>
                <a:lnTo>
                  <a:pt x="15055342" y="8205174"/>
                </a:lnTo>
                <a:lnTo>
                  <a:pt x="0" y="8205174"/>
                </a:lnTo>
                <a:lnTo>
                  <a:pt x="0" y="0"/>
                </a:lnTo>
                <a:close/>
              </a:path>
            </a:pathLst>
          </a:custGeom>
          <a:blipFill>
            <a:blip r:embed="rId5">
              <a:extLst>
                <a:ext uri="{96DAC541-7B7A-43D3-8B79-37D633B846F1}">
                  <asvg:svgBlip xmlns:asvg="http://schemas.microsoft.com/office/drawing/2016/SVG/main" r:embed="rId6"/>
                </a:ext>
              </a:extLst>
            </a:blip>
            <a:stretch>
              <a:fillRect l="0" t="-3210" r="0" b="0"/>
            </a:stretch>
          </a:blipFill>
        </p:spPr>
      </p:sp>
      <p:sp>
        <p:nvSpPr>
          <p:cNvPr name="TextBox 5" id="5"/>
          <p:cNvSpPr txBox="true"/>
          <p:nvPr/>
        </p:nvSpPr>
        <p:spPr>
          <a:xfrm rot="0">
            <a:off x="2032851" y="800103"/>
            <a:ext cx="14222299" cy="987434"/>
          </a:xfrm>
          <a:prstGeom prst="rect">
            <a:avLst/>
          </a:prstGeom>
        </p:spPr>
        <p:txBody>
          <a:bodyPr anchor="t" rtlCol="false" tIns="0" lIns="0" bIns="0" rIns="0">
            <a:spAutoFit/>
          </a:bodyPr>
          <a:lstStyle/>
          <a:p>
            <a:pPr algn="ctr" marL="0" indent="0" lvl="0">
              <a:lnSpc>
                <a:spcPts val="6400"/>
              </a:lnSpc>
              <a:spcBef>
                <a:spcPct val="0"/>
              </a:spcBef>
            </a:pPr>
            <a:r>
              <a:rPr lang="en-US" sz="8000">
                <a:solidFill>
                  <a:srgbClr val="423B3A"/>
                </a:solidFill>
                <a:latin typeface="Laguna Bold"/>
                <a:ea typeface="Laguna Bold"/>
                <a:cs typeface="Laguna Bold"/>
                <a:sym typeface="Laguna Bold"/>
              </a:rPr>
              <a:t>OUR MINISTRY PROCESS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DAGOTQiZqIs</dc:identifier>
  <dcterms:modified xsi:type="dcterms:W3CDTF">2011-08-01T06:04:30Z</dcterms:modified>
  <cp:revision>1</cp:revision>
  <dc:title>Family Ministry FINAL</dc:title>
</cp:coreProperties>
</file>