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eague Spartan" panose="020B0604020202020204" charset="0"/>
      <p:regular r:id="rId23"/>
    </p:embeddedFont>
    <p:embeddedFont>
      <p:font typeface="Quicksand" panose="020B0604020202020204" charset="0"/>
      <p:regular r:id="rId24"/>
    </p:embeddedFont>
    <p:embeddedFont>
      <p:font typeface="Quicksand Bold" panose="020B0604020202020204" charset="0"/>
      <p:regular r:id="rId25"/>
    </p:embeddedFont>
    <p:embeddedFont>
      <p:font typeface="Quicksand Mediu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23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27.08.2024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Prayer</a:t>
            </a:r>
          </a:p>
          <a:p>
            <a:r>
              <a:rPr lang="en-US"/>
              <a:t>Dice game</a:t>
            </a:r>
          </a:p>
          <a:p>
            <a:endParaRPr lang="en-US"/>
          </a:p>
          <a:p>
            <a:r>
              <a:rPr lang="en-US"/>
              <a:t>Then share </a:t>
            </a:r>
          </a:p>
          <a:p>
            <a:endParaRPr lang="en-US"/>
          </a:p>
          <a:p>
            <a:r>
              <a:rPr lang="en-US"/>
              <a:t>My first - Spanking</a:t>
            </a:r>
          </a:p>
          <a:p>
            <a:r>
              <a:rPr lang="en-US"/>
              <a:t>Mrs. Steiner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Trunk or Treat (BIble themed?)</a:t>
            </a:r>
          </a:p>
          <a:p>
            <a:r>
              <a:rPr lang="en-US"/>
              <a:t>Nativity Treasure Hunt</a:t>
            </a:r>
          </a:p>
          <a:p>
            <a:r>
              <a:rPr lang="en-US"/>
              <a:t>Easter Egg Hunt</a:t>
            </a:r>
          </a:p>
          <a:p>
            <a:r>
              <a:rPr lang="en-US"/>
              <a:t>Family Movie Night</a:t>
            </a:r>
          </a:p>
          <a:p>
            <a:r>
              <a:rPr lang="en-US"/>
              <a:t>Night Time Blessings</a:t>
            </a:r>
          </a:p>
          <a:p>
            <a:endParaRPr lang="en-US"/>
          </a:p>
          <a:p>
            <a:r>
              <a:rPr lang="en-US"/>
              <a:t>Bigger Leap - Family Mission Trip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Evaluate - where are doing well and how can we build on that? </a:t>
            </a:r>
          </a:p>
          <a:p>
            <a:r>
              <a:rPr lang="en-US"/>
              <a:t>What is something that we might want to add?</a:t>
            </a:r>
          </a:p>
          <a:p>
            <a:endParaRPr lang="en-US"/>
          </a:p>
          <a:p>
            <a:r>
              <a:rPr lang="en-US"/>
              <a:t>Emeril Lagasse's encouragement can be encouragement for us too!</a:t>
            </a:r>
          </a:p>
          <a:p>
            <a:endParaRPr lang="en-US"/>
          </a:p>
          <a:p>
            <a:r>
              <a:rPr lang="en-US"/>
              <a:t>God bless you as you minister to and with families in your congregation.</a:t>
            </a:r>
          </a:p>
          <a:p>
            <a:endParaRPr lang="en-US"/>
          </a:p>
          <a:p>
            <a:r>
              <a:rPr lang="en-US"/>
              <a:t>Prayer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Share thoughts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Saint Paul - two goals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is where the fun starts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 are working on being intentional about teaching the story - the facts</a:t>
            </a:r>
          </a:p>
          <a:p>
            <a:r>
              <a:rPr lang="en-US"/>
              <a:t>But also teaching the "WHY" of the story</a:t>
            </a:r>
          </a:p>
          <a:p>
            <a:r>
              <a:rPr lang="en-US"/>
              <a:t>Application</a:t>
            </a:r>
          </a:p>
          <a:p>
            <a:r>
              <a:rPr lang="en-US"/>
              <a:t>Why is this story included in God's word?</a:t>
            </a:r>
          </a:p>
          <a:p>
            <a:r>
              <a:rPr lang="en-US"/>
              <a:t>First lesson - chosen intentionally- Jesus Blesses the children</a:t>
            </a:r>
          </a:p>
          <a:p>
            <a:r>
              <a:rPr lang="en-US"/>
              <a:t>Why is this a great story to start with?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Much easier for me to learn when I feel loved, safe, welcomed, and important.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Not many people want to "work" on their day off?</a:t>
            </a:r>
          </a:p>
          <a:p>
            <a:r>
              <a:rPr lang="en-US"/>
              <a:t>(Farmers - you don't get a day off)</a:t>
            </a:r>
          </a:p>
          <a:p>
            <a:r>
              <a:rPr lang="en-US"/>
              <a:t>So the word "School" changed</a:t>
            </a:r>
          </a:p>
          <a:p>
            <a:r>
              <a:rPr lang="en-US"/>
              <a:t>Welcome - name tags, games (variety - moving and thinking)</a:t>
            </a:r>
          </a:p>
          <a:p>
            <a:r>
              <a:rPr lang="en-US"/>
              <a:t>Music</a:t>
            </a:r>
          </a:p>
          <a:p>
            <a:r>
              <a:rPr lang="en-US"/>
              <a:t>Families - Bible verse discussion sheets, early childhood - daily lessons have ideas)</a:t>
            </a:r>
          </a:p>
          <a:p>
            <a:r>
              <a:rPr lang="en-US"/>
              <a:t>follow up - birthday cards, we missed you, encouraging emails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Start to think about what happens</a:t>
            </a:r>
          </a:p>
          <a:p>
            <a:r>
              <a:rPr lang="en-US"/>
              <a:t>WORSHIP</a:t>
            </a:r>
          </a:p>
          <a:p>
            <a:r>
              <a:rPr lang="en-US"/>
              <a:t>SERVICE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4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6831" y="2174111"/>
            <a:ext cx="8526172" cy="6089108"/>
          </a:xfrm>
          <a:custGeom>
            <a:avLst/>
            <a:gdLst/>
            <a:ahLst/>
            <a:cxnLst/>
            <a:rect l="l" t="t" r="r" b="b"/>
            <a:pathLst>
              <a:path w="8526172" h="6089108">
                <a:moveTo>
                  <a:pt x="0" y="0"/>
                </a:moveTo>
                <a:lnTo>
                  <a:pt x="8526172" y="0"/>
                </a:lnTo>
                <a:lnTo>
                  <a:pt x="8526172" y="6089108"/>
                </a:lnTo>
                <a:lnTo>
                  <a:pt x="0" y="6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738242" y="6514968"/>
            <a:ext cx="7505576" cy="1730234"/>
            <a:chOff x="0" y="0"/>
            <a:chExt cx="1976777" cy="455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76777" cy="455700"/>
            </a:xfrm>
            <a:custGeom>
              <a:avLst/>
              <a:gdLst/>
              <a:ahLst/>
              <a:cxnLst/>
              <a:rect l="l" t="t" r="r" b="b"/>
              <a:pathLst>
                <a:path w="1976777" h="455700">
                  <a:moveTo>
                    <a:pt x="52606" y="0"/>
                  </a:moveTo>
                  <a:lnTo>
                    <a:pt x="1924171" y="0"/>
                  </a:lnTo>
                  <a:cubicBezTo>
                    <a:pt x="1938123" y="0"/>
                    <a:pt x="1951504" y="5542"/>
                    <a:pt x="1961369" y="15408"/>
                  </a:cubicBezTo>
                  <a:cubicBezTo>
                    <a:pt x="1971235" y="25273"/>
                    <a:pt x="1976777" y="38654"/>
                    <a:pt x="1976777" y="52606"/>
                  </a:cubicBezTo>
                  <a:lnTo>
                    <a:pt x="1976777" y="403094"/>
                  </a:lnTo>
                  <a:cubicBezTo>
                    <a:pt x="1976777" y="432147"/>
                    <a:pt x="1953225" y="455700"/>
                    <a:pt x="1924171" y="455700"/>
                  </a:cubicBezTo>
                  <a:lnTo>
                    <a:pt x="52606" y="455700"/>
                  </a:lnTo>
                  <a:cubicBezTo>
                    <a:pt x="23552" y="455700"/>
                    <a:pt x="0" y="432147"/>
                    <a:pt x="0" y="403094"/>
                  </a:cubicBezTo>
                  <a:lnTo>
                    <a:pt x="0" y="52606"/>
                  </a:lnTo>
                  <a:cubicBezTo>
                    <a:pt x="0" y="23552"/>
                    <a:pt x="23552" y="0"/>
                    <a:pt x="526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76777" cy="503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34621" y="990600"/>
            <a:ext cx="7809197" cy="510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8063" spc="604" dirty="0">
                <a:solidFill>
                  <a:srgbClr val="3939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MINISTRY TO CHILDREN &amp; FAMILIES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53724" y="6666790"/>
            <a:ext cx="7505576" cy="148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5299" spc="397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Sunday School </a:t>
            </a:r>
          </a:p>
          <a:p>
            <a:pPr algn="ctr">
              <a:lnSpc>
                <a:spcPts val="5776"/>
              </a:lnSpc>
            </a:pPr>
            <a:r>
              <a:rPr lang="en-US" sz="5299" spc="397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and More</a:t>
            </a:r>
          </a:p>
        </p:txBody>
      </p:sp>
      <p:pic>
        <p:nvPicPr>
          <p:cNvPr id="11" name="05_Forever God, Forever Love Instrumental">
            <a:hlinkClick r:id="" action="ppaction://media"/>
            <a:extLst>
              <a:ext uri="{FF2B5EF4-FFF2-40B4-BE49-F238E27FC236}">
                <a16:creationId xmlns:a16="http://schemas.microsoft.com/office/drawing/2014/main" id="{2A5B3116-6EBC-21BB-EC27-D30D93121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06800" y="9093200"/>
            <a:ext cx="406400" cy="406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3664629" y="6181725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1039" y="638799"/>
            <a:ext cx="12195574" cy="188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How do we accomplish </a:t>
            </a:r>
          </a:p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those goals at Sunday School?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5291" y="2985207"/>
            <a:ext cx="11527069" cy="93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7175" lvl="1" indent="-663587" algn="ctr">
              <a:lnSpc>
                <a:spcPts val="7499"/>
              </a:lnSpc>
              <a:buFont typeface="Arial"/>
              <a:buChar char="•"/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We changed the name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01695" y="3934291"/>
            <a:ext cx="11527069" cy="1879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7175" lvl="1" indent="-663587" algn="ctr">
              <a:lnSpc>
                <a:spcPts val="7499"/>
              </a:lnSpc>
              <a:buFont typeface="Arial"/>
              <a:buChar char="•"/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We made the “welcome” to the day more inviting</a:t>
            </a:r>
          </a:p>
        </p:txBody>
      </p:sp>
      <p:sp>
        <p:nvSpPr>
          <p:cNvPr id="7" name="Freeform 7"/>
          <p:cNvSpPr/>
          <p:nvPr/>
        </p:nvSpPr>
        <p:spPr>
          <a:xfrm flipH="1">
            <a:off x="335275" y="5824166"/>
            <a:ext cx="5732840" cy="4829917"/>
          </a:xfrm>
          <a:custGeom>
            <a:avLst/>
            <a:gdLst/>
            <a:ahLst/>
            <a:cxnLst/>
            <a:rect l="l" t="t" r="r" b="b"/>
            <a:pathLst>
              <a:path w="5732840" h="4829917">
                <a:moveTo>
                  <a:pt x="5732840" y="0"/>
                </a:moveTo>
                <a:lnTo>
                  <a:pt x="0" y="0"/>
                </a:lnTo>
                <a:lnTo>
                  <a:pt x="0" y="4829918"/>
                </a:lnTo>
                <a:lnTo>
                  <a:pt x="5732840" y="4829918"/>
                </a:lnTo>
                <a:lnTo>
                  <a:pt x="57328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068115" y="5833691"/>
            <a:ext cx="11527069" cy="2822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7175" lvl="1" indent="-663587" algn="ctr">
              <a:lnSpc>
                <a:spcPts val="7499"/>
              </a:lnSpc>
              <a:buFont typeface="Arial"/>
              <a:buChar char="•"/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Encourage families </a:t>
            </a:r>
          </a:p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with items to help take the lessons home.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01095" y="8681074"/>
            <a:ext cx="11527069" cy="936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7175" lvl="1" indent="-663587" algn="ctr">
              <a:lnSpc>
                <a:spcPts val="7499"/>
              </a:lnSpc>
              <a:buFont typeface="Arial"/>
              <a:buChar char="•"/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Follow up at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3664629" y="6181725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84512" y="2057400"/>
            <a:ext cx="7287587" cy="7910542"/>
          </a:xfrm>
          <a:custGeom>
            <a:avLst/>
            <a:gdLst/>
            <a:ahLst/>
            <a:cxnLst/>
            <a:rect l="l" t="t" r="r" b="b"/>
            <a:pathLst>
              <a:path w="7287587" h="7910542">
                <a:moveTo>
                  <a:pt x="0" y="0"/>
                </a:moveTo>
                <a:lnTo>
                  <a:pt x="7287587" y="0"/>
                </a:lnTo>
                <a:lnTo>
                  <a:pt x="7287587" y="7910542"/>
                </a:lnTo>
                <a:lnTo>
                  <a:pt x="0" y="79105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154253" y="4191000"/>
            <a:ext cx="8105047" cy="249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And now for the “beyond” Sunday School....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142" y="6836848"/>
            <a:ext cx="7929225" cy="8091046"/>
          </a:xfrm>
          <a:custGeom>
            <a:avLst/>
            <a:gdLst/>
            <a:ahLst/>
            <a:cxnLst/>
            <a:rect l="l" t="t" r="r" b="b"/>
            <a:pathLst>
              <a:path w="7929225" h="8091046">
                <a:moveTo>
                  <a:pt x="0" y="0"/>
                </a:moveTo>
                <a:lnTo>
                  <a:pt x="7929225" y="0"/>
                </a:lnTo>
                <a:lnTo>
                  <a:pt x="7929225" y="8091046"/>
                </a:lnTo>
                <a:lnTo>
                  <a:pt x="0" y="8091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332905">
            <a:off x="-1631989" y="-1436722"/>
            <a:ext cx="3258313" cy="6649618"/>
          </a:xfrm>
          <a:custGeom>
            <a:avLst/>
            <a:gdLst/>
            <a:ahLst/>
            <a:cxnLst/>
            <a:rect l="l" t="t" r="r" b="b"/>
            <a:pathLst>
              <a:path w="3258313" h="6649618">
                <a:moveTo>
                  <a:pt x="0" y="0"/>
                </a:moveTo>
                <a:lnTo>
                  <a:pt x="3258313" y="0"/>
                </a:lnTo>
                <a:lnTo>
                  <a:pt x="3258313" y="6649617"/>
                </a:lnTo>
                <a:lnTo>
                  <a:pt x="0" y="6649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62376" y="7106921"/>
            <a:ext cx="4059538" cy="5204536"/>
          </a:xfrm>
          <a:custGeom>
            <a:avLst/>
            <a:gdLst/>
            <a:ahLst/>
            <a:cxnLst/>
            <a:rect l="l" t="t" r="r" b="b"/>
            <a:pathLst>
              <a:path w="4059538" h="5204536">
                <a:moveTo>
                  <a:pt x="0" y="0"/>
                </a:moveTo>
                <a:lnTo>
                  <a:pt x="4059538" y="0"/>
                </a:lnTo>
                <a:lnTo>
                  <a:pt x="4059538" y="5204536"/>
                </a:lnTo>
                <a:lnTo>
                  <a:pt x="0" y="5204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012915">
            <a:off x="4537001" y="-4274170"/>
            <a:ext cx="3233889" cy="7935923"/>
          </a:xfrm>
          <a:custGeom>
            <a:avLst/>
            <a:gdLst/>
            <a:ahLst/>
            <a:cxnLst/>
            <a:rect l="l" t="t" r="r" b="b"/>
            <a:pathLst>
              <a:path w="3233889" h="7935923">
                <a:moveTo>
                  <a:pt x="0" y="0"/>
                </a:moveTo>
                <a:lnTo>
                  <a:pt x="3233888" y="0"/>
                </a:lnTo>
                <a:lnTo>
                  <a:pt x="3233888" y="7935923"/>
                </a:lnTo>
                <a:lnTo>
                  <a:pt x="0" y="7935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323414" flipH="1">
            <a:off x="16479954" y="-91827"/>
            <a:ext cx="3616092" cy="6288855"/>
          </a:xfrm>
          <a:custGeom>
            <a:avLst/>
            <a:gdLst/>
            <a:ahLst/>
            <a:cxnLst/>
            <a:rect l="l" t="t" r="r" b="b"/>
            <a:pathLst>
              <a:path w="3616092" h="6288855">
                <a:moveTo>
                  <a:pt x="3616092" y="0"/>
                </a:moveTo>
                <a:lnTo>
                  <a:pt x="0" y="0"/>
                </a:lnTo>
                <a:lnTo>
                  <a:pt x="0" y="6288855"/>
                </a:lnTo>
                <a:lnTo>
                  <a:pt x="3616092" y="6288855"/>
                </a:lnTo>
                <a:lnTo>
                  <a:pt x="361609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57565">
            <a:off x="16215819" y="6026101"/>
            <a:ext cx="3701504" cy="7366176"/>
          </a:xfrm>
          <a:custGeom>
            <a:avLst/>
            <a:gdLst/>
            <a:ahLst/>
            <a:cxnLst/>
            <a:rect l="l" t="t" r="r" b="b"/>
            <a:pathLst>
              <a:path w="3701504" h="7366176">
                <a:moveTo>
                  <a:pt x="0" y="0"/>
                </a:moveTo>
                <a:lnTo>
                  <a:pt x="3701503" y="0"/>
                </a:lnTo>
                <a:lnTo>
                  <a:pt x="3701503" y="7366176"/>
                </a:lnTo>
                <a:lnTo>
                  <a:pt x="0" y="73661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204976" y="6149778"/>
            <a:ext cx="4467352" cy="7820310"/>
          </a:xfrm>
          <a:custGeom>
            <a:avLst/>
            <a:gdLst/>
            <a:ahLst/>
            <a:cxnLst/>
            <a:rect l="l" t="t" r="r" b="b"/>
            <a:pathLst>
              <a:path w="4467352" h="7820310">
                <a:moveTo>
                  <a:pt x="0" y="0"/>
                </a:moveTo>
                <a:lnTo>
                  <a:pt x="4467352" y="0"/>
                </a:lnTo>
                <a:lnTo>
                  <a:pt x="4467352" y="7820310"/>
                </a:lnTo>
                <a:lnTo>
                  <a:pt x="0" y="78203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05294" y="3651672"/>
            <a:ext cx="16312788" cy="2917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3"/>
              </a:lnSpc>
            </a:pPr>
            <a:r>
              <a:rPr lang="en-US" sz="7599" dirty="0">
                <a:solidFill>
                  <a:srgbClr val="393939"/>
                </a:solidFill>
                <a:latin typeface="Quicksand"/>
                <a:ea typeface="Quicksand"/>
                <a:cs typeface="Quicksand"/>
                <a:sym typeface="Quicksand"/>
              </a:rPr>
              <a:t>What are things that your church is already doing that children could be involved in a meaningful way? </a:t>
            </a:r>
          </a:p>
        </p:txBody>
      </p:sp>
      <p:sp>
        <p:nvSpPr>
          <p:cNvPr id="10" name="Freeform 10"/>
          <p:cNvSpPr/>
          <p:nvPr/>
        </p:nvSpPr>
        <p:spPr>
          <a:xfrm rot="-10372333">
            <a:off x="9784523" y="-2549976"/>
            <a:ext cx="4895648" cy="5508465"/>
          </a:xfrm>
          <a:custGeom>
            <a:avLst/>
            <a:gdLst/>
            <a:ahLst/>
            <a:cxnLst/>
            <a:rect l="l" t="t" r="r" b="b"/>
            <a:pathLst>
              <a:path w="4895648" h="5508465">
                <a:moveTo>
                  <a:pt x="0" y="0"/>
                </a:moveTo>
                <a:lnTo>
                  <a:pt x="4895648" y="0"/>
                </a:lnTo>
                <a:lnTo>
                  <a:pt x="4895648" y="5508465"/>
                </a:lnTo>
                <a:lnTo>
                  <a:pt x="0" y="55084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3664629" y="6181725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74432" y="1581691"/>
            <a:ext cx="11188957" cy="941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At Saint Paul Mount Prospect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4432" y="3360546"/>
            <a:ext cx="11527069" cy="941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Ushers &amp; Greeters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4432" y="6104443"/>
            <a:ext cx="11527069" cy="941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Family Service Days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4432" y="4638675"/>
            <a:ext cx="11527069" cy="941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Kids Worship Items</a:t>
            </a:r>
          </a:p>
        </p:txBody>
      </p:sp>
      <p:sp>
        <p:nvSpPr>
          <p:cNvPr id="8" name="Freeform 8"/>
          <p:cNvSpPr/>
          <p:nvPr/>
        </p:nvSpPr>
        <p:spPr>
          <a:xfrm>
            <a:off x="208833" y="4648200"/>
            <a:ext cx="3131199" cy="5667329"/>
          </a:xfrm>
          <a:custGeom>
            <a:avLst/>
            <a:gdLst/>
            <a:ahLst/>
            <a:cxnLst/>
            <a:rect l="l" t="t" r="r" b="b"/>
            <a:pathLst>
              <a:path w="3131199" h="5667329">
                <a:moveTo>
                  <a:pt x="0" y="0"/>
                </a:moveTo>
                <a:lnTo>
                  <a:pt x="3131199" y="0"/>
                </a:lnTo>
                <a:lnTo>
                  <a:pt x="3131199" y="5667329"/>
                </a:lnTo>
                <a:lnTo>
                  <a:pt x="0" y="5667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000606" y="4302439"/>
            <a:ext cx="6044062" cy="5938291"/>
          </a:xfrm>
          <a:custGeom>
            <a:avLst/>
            <a:gdLst/>
            <a:ahLst/>
            <a:cxnLst/>
            <a:rect l="l" t="t" r="r" b="b"/>
            <a:pathLst>
              <a:path w="6044062" h="5938291">
                <a:moveTo>
                  <a:pt x="0" y="0"/>
                </a:moveTo>
                <a:lnTo>
                  <a:pt x="6044062" y="0"/>
                </a:lnTo>
                <a:lnTo>
                  <a:pt x="6044062" y="5938291"/>
                </a:lnTo>
                <a:lnTo>
                  <a:pt x="0" y="59382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370" y="4608017"/>
            <a:ext cx="6695130" cy="4971134"/>
          </a:xfrm>
          <a:custGeom>
            <a:avLst/>
            <a:gdLst/>
            <a:ahLst/>
            <a:cxnLst/>
            <a:rect l="l" t="t" r="r" b="b"/>
            <a:pathLst>
              <a:path w="6695130" h="4971134">
                <a:moveTo>
                  <a:pt x="0" y="0"/>
                </a:moveTo>
                <a:lnTo>
                  <a:pt x="6695129" y="0"/>
                </a:lnTo>
                <a:lnTo>
                  <a:pt x="6695129" y="4971134"/>
                </a:lnTo>
                <a:lnTo>
                  <a:pt x="0" y="4971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890919"/>
            <a:ext cx="16312788" cy="1964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3"/>
              </a:lnSpc>
            </a:pPr>
            <a:r>
              <a:rPr lang="en-US" sz="7599">
                <a:solidFill>
                  <a:srgbClr val="393939"/>
                </a:solidFill>
                <a:latin typeface="Quicksand"/>
                <a:ea typeface="Quicksand"/>
                <a:cs typeface="Quicksand"/>
                <a:sym typeface="Quicksand"/>
              </a:rPr>
              <a:t>Next Level of Ministry </a:t>
            </a:r>
          </a:p>
          <a:p>
            <a:pPr algn="ctr">
              <a:lnSpc>
                <a:spcPts val="7523"/>
              </a:lnSpc>
            </a:pPr>
            <a:r>
              <a:rPr lang="en-US" sz="7599">
                <a:solidFill>
                  <a:srgbClr val="393939"/>
                </a:solidFill>
                <a:latin typeface="Quicksand"/>
                <a:ea typeface="Quicksand"/>
                <a:cs typeface="Quicksand"/>
                <a:sym typeface="Quicksand"/>
              </a:rPr>
              <a:t>To and With Families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421560" y="3256166"/>
            <a:ext cx="11527069" cy="941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Special events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14419" y="5907512"/>
            <a:ext cx="11527069" cy="941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Mission Trip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8507" y="648583"/>
            <a:ext cx="15401481" cy="83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0"/>
              </a:lnSpc>
            </a:pPr>
            <a:r>
              <a:rPr lang="en-US" sz="6009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Resources I have found helpful...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85061" y="2173027"/>
            <a:ext cx="16074239" cy="83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Concordia Publishing House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27236" y="3209486"/>
            <a:ext cx="16074239" cy="83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0"/>
              </a:lnSpc>
            </a:pPr>
            <a:r>
              <a:rPr lang="en-US" sz="6009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Group Publishing</a:t>
            </a:r>
          </a:p>
        </p:txBody>
      </p:sp>
      <p:sp>
        <p:nvSpPr>
          <p:cNvPr id="5" name="Freeform 5"/>
          <p:cNvSpPr/>
          <p:nvPr/>
        </p:nvSpPr>
        <p:spPr>
          <a:xfrm>
            <a:off x="748507" y="5949626"/>
            <a:ext cx="2778729" cy="3626400"/>
          </a:xfrm>
          <a:custGeom>
            <a:avLst/>
            <a:gdLst/>
            <a:ahLst/>
            <a:cxnLst/>
            <a:rect l="l" t="t" r="r" b="b"/>
            <a:pathLst>
              <a:path w="2778729" h="3626400">
                <a:moveTo>
                  <a:pt x="0" y="0"/>
                </a:moveTo>
                <a:lnTo>
                  <a:pt x="2778729" y="0"/>
                </a:lnTo>
                <a:lnTo>
                  <a:pt x="2778729" y="3626400"/>
                </a:lnTo>
                <a:lnTo>
                  <a:pt x="0" y="3626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067044" y="5113191"/>
            <a:ext cx="16074239" cy="83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0"/>
              </a:lnSpc>
            </a:pPr>
            <a:r>
              <a:rPr lang="en-US" sz="6009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Canva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13761" y="4245946"/>
            <a:ext cx="16074239" cy="83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0"/>
              </a:lnSpc>
            </a:pPr>
            <a:r>
              <a:rPr lang="en-US" sz="6009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Teachers Pay Teachers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47320" y="6025826"/>
            <a:ext cx="16074239" cy="83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0"/>
              </a:lnSpc>
            </a:pPr>
            <a:r>
              <a:rPr lang="en-US" sz="6009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YouTube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67320" y="6926391"/>
            <a:ext cx="16074239" cy="83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0"/>
              </a:lnSpc>
            </a:pPr>
            <a:r>
              <a:rPr lang="en-US" sz="6009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Wordsearch generator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47320" y="7839026"/>
            <a:ext cx="16074239" cy="83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0"/>
              </a:lnSpc>
            </a:pPr>
            <a:r>
              <a:rPr lang="en-US" sz="6009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Pinterest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58915" y="8878183"/>
            <a:ext cx="16074239" cy="836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0"/>
              </a:lnSpc>
            </a:pPr>
            <a:r>
              <a:rPr lang="en-US" sz="6009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Childrens Worship Bulletins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29273" y="1243849"/>
            <a:ext cx="6181145" cy="8014451"/>
          </a:xfrm>
          <a:custGeom>
            <a:avLst/>
            <a:gdLst/>
            <a:ahLst/>
            <a:cxnLst/>
            <a:rect l="l" t="t" r="r" b="b"/>
            <a:pathLst>
              <a:path w="6181145" h="8014451">
                <a:moveTo>
                  <a:pt x="0" y="0"/>
                </a:moveTo>
                <a:lnTo>
                  <a:pt x="6181145" y="0"/>
                </a:lnTo>
                <a:lnTo>
                  <a:pt x="6181145" y="8014451"/>
                </a:lnTo>
                <a:lnTo>
                  <a:pt x="0" y="80144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8787" y="1104900"/>
            <a:ext cx="10036440" cy="166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"/>
                <a:ea typeface="Quicksand"/>
                <a:cs typeface="Quicksand"/>
                <a:sym typeface="Quicksand"/>
              </a:rPr>
              <a:t>Get ready for the next part of your ministry journey!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10014" y="3163569"/>
            <a:ext cx="7033986" cy="166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"/>
                <a:ea typeface="Quicksand"/>
                <a:cs typeface="Quicksand"/>
                <a:sym typeface="Quicksand"/>
              </a:rPr>
              <a:t>Evaluate what you are already doing.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66249" y="5327275"/>
            <a:ext cx="7033986" cy="249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Then maybe</a:t>
            </a:r>
          </a:p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kick it up a </a:t>
            </a:r>
          </a:p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notch?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7828" y="2156094"/>
            <a:ext cx="8526172" cy="6089108"/>
          </a:xfrm>
          <a:custGeom>
            <a:avLst/>
            <a:gdLst/>
            <a:ahLst/>
            <a:cxnLst/>
            <a:rect l="l" t="t" r="r" b="b"/>
            <a:pathLst>
              <a:path w="8526172" h="6089108">
                <a:moveTo>
                  <a:pt x="0" y="0"/>
                </a:moveTo>
                <a:lnTo>
                  <a:pt x="8526172" y="0"/>
                </a:lnTo>
                <a:lnTo>
                  <a:pt x="8526172" y="6089108"/>
                </a:lnTo>
                <a:lnTo>
                  <a:pt x="0" y="6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738242" y="6514968"/>
            <a:ext cx="7505576" cy="1730234"/>
            <a:chOff x="0" y="0"/>
            <a:chExt cx="1976777" cy="455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76777" cy="455700"/>
            </a:xfrm>
            <a:custGeom>
              <a:avLst/>
              <a:gdLst/>
              <a:ahLst/>
              <a:cxnLst/>
              <a:rect l="l" t="t" r="r" b="b"/>
              <a:pathLst>
                <a:path w="1976777" h="455700">
                  <a:moveTo>
                    <a:pt x="52606" y="0"/>
                  </a:moveTo>
                  <a:lnTo>
                    <a:pt x="1924171" y="0"/>
                  </a:lnTo>
                  <a:cubicBezTo>
                    <a:pt x="1938123" y="0"/>
                    <a:pt x="1951504" y="5542"/>
                    <a:pt x="1961369" y="15408"/>
                  </a:cubicBezTo>
                  <a:cubicBezTo>
                    <a:pt x="1971235" y="25273"/>
                    <a:pt x="1976777" y="38654"/>
                    <a:pt x="1976777" y="52606"/>
                  </a:cubicBezTo>
                  <a:lnTo>
                    <a:pt x="1976777" y="403094"/>
                  </a:lnTo>
                  <a:cubicBezTo>
                    <a:pt x="1976777" y="432147"/>
                    <a:pt x="1953225" y="455700"/>
                    <a:pt x="1924171" y="455700"/>
                  </a:cubicBezTo>
                  <a:lnTo>
                    <a:pt x="52606" y="455700"/>
                  </a:lnTo>
                  <a:cubicBezTo>
                    <a:pt x="23552" y="455700"/>
                    <a:pt x="0" y="432147"/>
                    <a:pt x="0" y="403094"/>
                  </a:cubicBezTo>
                  <a:lnTo>
                    <a:pt x="0" y="52606"/>
                  </a:lnTo>
                  <a:cubicBezTo>
                    <a:pt x="0" y="23552"/>
                    <a:pt x="23552" y="0"/>
                    <a:pt x="526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76777" cy="503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34621" y="990600"/>
            <a:ext cx="7809197" cy="510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8063" spc="604">
                <a:solidFill>
                  <a:srgbClr val="3939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MINISTRY TO CHILDREN &amp; FAMILIES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53724" y="6666790"/>
            <a:ext cx="7505576" cy="148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5299" spc="397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Sunday School </a:t>
            </a:r>
          </a:p>
          <a:p>
            <a:pPr algn="ctr">
              <a:lnSpc>
                <a:spcPts val="5776"/>
              </a:lnSpc>
            </a:pPr>
            <a:r>
              <a:rPr lang="en-US" sz="5299" spc="397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and More</a:t>
            </a:r>
          </a:p>
        </p:txBody>
      </p:sp>
      <p:pic>
        <p:nvPicPr>
          <p:cNvPr id="8" name="01_Thanks, God (2024 Scuba Theme song) Instrumental">
            <a:hlinkClick r:id="" action="ppaction://media"/>
            <a:extLst>
              <a:ext uri="{FF2B5EF4-FFF2-40B4-BE49-F238E27FC236}">
                <a16:creationId xmlns:a16="http://schemas.microsoft.com/office/drawing/2014/main" id="{6699C5EA-85DD-A330-5312-0D6B8417C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54400" y="8890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7828" y="2156094"/>
            <a:ext cx="8526172" cy="6089108"/>
          </a:xfrm>
          <a:custGeom>
            <a:avLst/>
            <a:gdLst/>
            <a:ahLst/>
            <a:cxnLst/>
            <a:rect l="l" t="t" r="r" b="b"/>
            <a:pathLst>
              <a:path w="8526172" h="6089108">
                <a:moveTo>
                  <a:pt x="0" y="0"/>
                </a:moveTo>
                <a:lnTo>
                  <a:pt x="8526172" y="0"/>
                </a:lnTo>
                <a:lnTo>
                  <a:pt x="8526172" y="6089108"/>
                </a:lnTo>
                <a:lnTo>
                  <a:pt x="0" y="6089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738242" y="6514968"/>
            <a:ext cx="7505576" cy="1730234"/>
            <a:chOff x="0" y="0"/>
            <a:chExt cx="1976777" cy="4557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76777" cy="455700"/>
            </a:xfrm>
            <a:custGeom>
              <a:avLst/>
              <a:gdLst/>
              <a:ahLst/>
              <a:cxnLst/>
              <a:rect l="l" t="t" r="r" b="b"/>
              <a:pathLst>
                <a:path w="1976777" h="455700">
                  <a:moveTo>
                    <a:pt x="52606" y="0"/>
                  </a:moveTo>
                  <a:lnTo>
                    <a:pt x="1924171" y="0"/>
                  </a:lnTo>
                  <a:cubicBezTo>
                    <a:pt x="1938123" y="0"/>
                    <a:pt x="1951504" y="5542"/>
                    <a:pt x="1961369" y="15408"/>
                  </a:cubicBezTo>
                  <a:cubicBezTo>
                    <a:pt x="1971235" y="25273"/>
                    <a:pt x="1976777" y="38654"/>
                    <a:pt x="1976777" y="52606"/>
                  </a:cubicBezTo>
                  <a:lnTo>
                    <a:pt x="1976777" y="403094"/>
                  </a:lnTo>
                  <a:cubicBezTo>
                    <a:pt x="1976777" y="432147"/>
                    <a:pt x="1953225" y="455700"/>
                    <a:pt x="1924171" y="455700"/>
                  </a:cubicBezTo>
                  <a:lnTo>
                    <a:pt x="52606" y="455700"/>
                  </a:lnTo>
                  <a:cubicBezTo>
                    <a:pt x="23552" y="455700"/>
                    <a:pt x="0" y="432147"/>
                    <a:pt x="0" y="403094"/>
                  </a:cubicBezTo>
                  <a:lnTo>
                    <a:pt x="0" y="52606"/>
                  </a:lnTo>
                  <a:cubicBezTo>
                    <a:pt x="0" y="23552"/>
                    <a:pt x="23552" y="0"/>
                    <a:pt x="5260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76777" cy="503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34621" y="990600"/>
            <a:ext cx="7809197" cy="510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8063" spc="604">
                <a:solidFill>
                  <a:srgbClr val="39393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MINISTRY TO CHILDREN &amp; FAMILIES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753724" y="6666790"/>
            <a:ext cx="7505576" cy="1483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6"/>
              </a:lnSpc>
            </a:pPr>
            <a:r>
              <a:rPr lang="en-US" sz="5299" spc="397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Sunday School </a:t>
            </a:r>
          </a:p>
          <a:p>
            <a:pPr algn="ctr">
              <a:lnSpc>
                <a:spcPts val="5776"/>
              </a:lnSpc>
            </a:pPr>
            <a:r>
              <a:rPr lang="en-US" sz="5299" spc="397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and More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3664629" y="6181725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80465" y="4193800"/>
            <a:ext cx="11527069" cy="188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Share your first memory of going to church. </a:t>
            </a:r>
          </a:p>
        </p:txBody>
      </p:sp>
      <p:sp>
        <p:nvSpPr>
          <p:cNvPr id="5" name="Freeform 5"/>
          <p:cNvSpPr/>
          <p:nvPr/>
        </p:nvSpPr>
        <p:spPr>
          <a:xfrm>
            <a:off x="1028700" y="5481612"/>
            <a:ext cx="4119950" cy="4114800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142" y="6836848"/>
            <a:ext cx="7929225" cy="8091046"/>
          </a:xfrm>
          <a:custGeom>
            <a:avLst/>
            <a:gdLst/>
            <a:ahLst/>
            <a:cxnLst/>
            <a:rect l="l" t="t" r="r" b="b"/>
            <a:pathLst>
              <a:path w="7929225" h="8091046">
                <a:moveTo>
                  <a:pt x="0" y="0"/>
                </a:moveTo>
                <a:lnTo>
                  <a:pt x="7929225" y="0"/>
                </a:lnTo>
                <a:lnTo>
                  <a:pt x="7929225" y="8091046"/>
                </a:lnTo>
                <a:lnTo>
                  <a:pt x="0" y="8091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332905">
            <a:off x="-600456" y="-480212"/>
            <a:ext cx="3258313" cy="6649618"/>
          </a:xfrm>
          <a:custGeom>
            <a:avLst/>
            <a:gdLst/>
            <a:ahLst/>
            <a:cxnLst/>
            <a:rect l="l" t="t" r="r" b="b"/>
            <a:pathLst>
              <a:path w="3258313" h="6649618">
                <a:moveTo>
                  <a:pt x="0" y="0"/>
                </a:moveTo>
                <a:lnTo>
                  <a:pt x="3258312" y="0"/>
                </a:lnTo>
                <a:lnTo>
                  <a:pt x="3258312" y="6649617"/>
                </a:lnTo>
                <a:lnTo>
                  <a:pt x="0" y="6649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62376" y="7106921"/>
            <a:ext cx="4059538" cy="5204536"/>
          </a:xfrm>
          <a:custGeom>
            <a:avLst/>
            <a:gdLst/>
            <a:ahLst/>
            <a:cxnLst/>
            <a:rect l="l" t="t" r="r" b="b"/>
            <a:pathLst>
              <a:path w="4059538" h="5204536">
                <a:moveTo>
                  <a:pt x="0" y="0"/>
                </a:moveTo>
                <a:lnTo>
                  <a:pt x="4059538" y="0"/>
                </a:lnTo>
                <a:lnTo>
                  <a:pt x="4059538" y="5204536"/>
                </a:lnTo>
                <a:lnTo>
                  <a:pt x="0" y="5204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0012915">
            <a:off x="4537001" y="-4274170"/>
            <a:ext cx="3233889" cy="7935923"/>
          </a:xfrm>
          <a:custGeom>
            <a:avLst/>
            <a:gdLst/>
            <a:ahLst/>
            <a:cxnLst/>
            <a:rect l="l" t="t" r="r" b="b"/>
            <a:pathLst>
              <a:path w="3233889" h="7935923">
                <a:moveTo>
                  <a:pt x="0" y="0"/>
                </a:moveTo>
                <a:lnTo>
                  <a:pt x="3233888" y="0"/>
                </a:lnTo>
                <a:lnTo>
                  <a:pt x="3233888" y="7935923"/>
                </a:lnTo>
                <a:lnTo>
                  <a:pt x="0" y="79359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323414" flipH="1">
            <a:off x="16479954" y="-91827"/>
            <a:ext cx="3616092" cy="6288855"/>
          </a:xfrm>
          <a:custGeom>
            <a:avLst/>
            <a:gdLst/>
            <a:ahLst/>
            <a:cxnLst/>
            <a:rect l="l" t="t" r="r" b="b"/>
            <a:pathLst>
              <a:path w="3616092" h="6288855">
                <a:moveTo>
                  <a:pt x="3616092" y="0"/>
                </a:moveTo>
                <a:lnTo>
                  <a:pt x="0" y="0"/>
                </a:lnTo>
                <a:lnTo>
                  <a:pt x="0" y="6288855"/>
                </a:lnTo>
                <a:lnTo>
                  <a:pt x="3616092" y="6288855"/>
                </a:lnTo>
                <a:lnTo>
                  <a:pt x="361609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57565">
            <a:off x="16215819" y="6026101"/>
            <a:ext cx="3701504" cy="7366176"/>
          </a:xfrm>
          <a:custGeom>
            <a:avLst/>
            <a:gdLst/>
            <a:ahLst/>
            <a:cxnLst/>
            <a:rect l="l" t="t" r="r" b="b"/>
            <a:pathLst>
              <a:path w="3701504" h="7366176">
                <a:moveTo>
                  <a:pt x="0" y="0"/>
                </a:moveTo>
                <a:lnTo>
                  <a:pt x="3701503" y="0"/>
                </a:lnTo>
                <a:lnTo>
                  <a:pt x="3701503" y="7366176"/>
                </a:lnTo>
                <a:lnTo>
                  <a:pt x="0" y="73661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204976" y="6149778"/>
            <a:ext cx="4467352" cy="7820310"/>
          </a:xfrm>
          <a:custGeom>
            <a:avLst/>
            <a:gdLst/>
            <a:ahLst/>
            <a:cxnLst/>
            <a:rect l="l" t="t" r="r" b="b"/>
            <a:pathLst>
              <a:path w="4467352" h="7820310">
                <a:moveTo>
                  <a:pt x="0" y="0"/>
                </a:moveTo>
                <a:lnTo>
                  <a:pt x="4467352" y="0"/>
                </a:lnTo>
                <a:lnTo>
                  <a:pt x="4467352" y="7820310"/>
                </a:lnTo>
                <a:lnTo>
                  <a:pt x="0" y="78203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224994" y="3915156"/>
            <a:ext cx="11324373" cy="240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75"/>
              </a:lnSpc>
            </a:pPr>
            <a:r>
              <a:rPr lang="en-US" sz="7599" dirty="0">
                <a:solidFill>
                  <a:srgbClr val="393939"/>
                </a:solidFill>
                <a:latin typeface="Quicksand"/>
                <a:ea typeface="Quicksand"/>
                <a:cs typeface="Quicksand"/>
                <a:sym typeface="Quicksand"/>
              </a:rPr>
              <a:t>What are the goals of ministry to children?</a:t>
            </a:r>
          </a:p>
        </p:txBody>
      </p:sp>
      <p:sp>
        <p:nvSpPr>
          <p:cNvPr id="10" name="Freeform 10"/>
          <p:cNvSpPr/>
          <p:nvPr/>
        </p:nvSpPr>
        <p:spPr>
          <a:xfrm rot="-10372333">
            <a:off x="9784523" y="-2549976"/>
            <a:ext cx="4895648" cy="5508465"/>
          </a:xfrm>
          <a:custGeom>
            <a:avLst/>
            <a:gdLst/>
            <a:ahLst/>
            <a:cxnLst/>
            <a:rect l="l" t="t" r="r" b="b"/>
            <a:pathLst>
              <a:path w="4895648" h="5508465">
                <a:moveTo>
                  <a:pt x="0" y="0"/>
                </a:moveTo>
                <a:lnTo>
                  <a:pt x="4895648" y="0"/>
                </a:lnTo>
                <a:lnTo>
                  <a:pt x="4895648" y="5508465"/>
                </a:lnTo>
                <a:lnTo>
                  <a:pt x="0" y="550846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6773" y="1104900"/>
            <a:ext cx="17614454" cy="166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Children know that Jesus </a:t>
            </a:r>
          </a:p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is their loving Savior</a:t>
            </a:r>
          </a:p>
        </p:txBody>
      </p:sp>
      <p:sp>
        <p:nvSpPr>
          <p:cNvPr id="3" name="Freeform 3"/>
          <p:cNvSpPr/>
          <p:nvPr/>
        </p:nvSpPr>
        <p:spPr>
          <a:xfrm>
            <a:off x="4475132" y="7952109"/>
            <a:ext cx="3372747" cy="2858403"/>
          </a:xfrm>
          <a:custGeom>
            <a:avLst/>
            <a:gdLst/>
            <a:ahLst/>
            <a:cxnLst/>
            <a:rect l="l" t="t" r="r" b="b"/>
            <a:pathLst>
              <a:path w="3372747" h="2858403">
                <a:moveTo>
                  <a:pt x="0" y="0"/>
                </a:moveTo>
                <a:lnTo>
                  <a:pt x="3372747" y="0"/>
                </a:lnTo>
                <a:lnTo>
                  <a:pt x="3372747" y="2858403"/>
                </a:lnTo>
                <a:lnTo>
                  <a:pt x="0" y="2858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124136" y="8200729"/>
            <a:ext cx="1475727" cy="2361163"/>
          </a:xfrm>
          <a:custGeom>
            <a:avLst/>
            <a:gdLst/>
            <a:ahLst/>
            <a:cxnLst/>
            <a:rect l="l" t="t" r="r" b="b"/>
            <a:pathLst>
              <a:path w="1475727" h="2361163">
                <a:moveTo>
                  <a:pt x="0" y="0"/>
                </a:moveTo>
                <a:lnTo>
                  <a:pt x="1475727" y="0"/>
                </a:lnTo>
                <a:lnTo>
                  <a:pt x="1475727" y="2361163"/>
                </a:lnTo>
                <a:lnTo>
                  <a:pt x="0" y="23611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90804" y="8266040"/>
            <a:ext cx="1733333" cy="3137254"/>
          </a:xfrm>
          <a:custGeom>
            <a:avLst/>
            <a:gdLst/>
            <a:ahLst/>
            <a:cxnLst/>
            <a:rect l="l" t="t" r="r" b="b"/>
            <a:pathLst>
              <a:path w="1733333" h="3137254">
                <a:moveTo>
                  <a:pt x="0" y="0"/>
                </a:moveTo>
                <a:lnTo>
                  <a:pt x="1733332" y="0"/>
                </a:lnTo>
                <a:lnTo>
                  <a:pt x="1733332" y="3137254"/>
                </a:lnTo>
                <a:lnTo>
                  <a:pt x="0" y="31372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32464" y="5739121"/>
            <a:ext cx="4851880" cy="6342327"/>
          </a:xfrm>
          <a:custGeom>
            <a:avLst/>
            <a:gdLst/>
            <a:ahLst/>
            <a:cxnLst/>
            <a:rect l="l" t="t" r="r" b="b"/>
            <a:pathLst>
              <a:path w="4851880" h="6342327">
                <a:moveTo>
                  <a:pt x="0" y="0"/>
                </a:moveTo>
                <a:lnTo>
                  <a:pt x="4851881" y="0"/>
                </a:lnTo>
                <a:lnTo>
                  <a:pt x="4851881" y="6342327"/>
                </a:lnTo>
                <a:lnTo>
                  <a:pt x="0" y="63423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371874" y="6589859"/>
            <a:ext cx="4417087" cy="5899281"/>
          </a:xfrm>
          <a:custGeom>
            <a:avLst/>
            <a:gdLst/>
            <a:ahLst/>
            <a:cxnLst/>
            <a:rect l="l" t="t" r="r" b="b"/>
            <a:pathLst>
              <a:path w="4417087" h="5899281">
                <a:moveTo>
                  <a:pt x="4417087" y="0"/>
                </a:moveTo>
                <a:lnTo>
                  <a:pt x="0" y="0"/>
                </a:lnTo>
                <a:lnTo>
                  <a:pt x="0" y="5899281"/>
                </a:lnTo>
                <a:lnTo>
                  <a:pt x="4417087" y="5899281"/>
                </a:lnTo>
                <a:lnTo>
                  <a:pt x="441708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124517" y="7744611"/>
            <a:ext cx="1944243" cy="4114800"/>
          </a:xfrm>
          <a:custGeom>
            <a:avLst/>
            <a:gdLst/>
            <a:ahLst/>
            <a:cxnLst/>
            <a:rect l="l" t="t" r="r" b="b"/>
            <a:pathLst>
              <a:path w="1944243" h="4114800">
                <a:moveTo>
                  <a:pt x="0" y="0"/>
                </a:moveTo>
                <a:lnTo>
                  <a:pt x="1944243" y="0"/>
                </a:lnTo>
                <a:lnTo>
                  <a:pt x="1944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36773" y="3259385"/>
            <a:ext cx="17614454" cy="1665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Children would know that they are loved </a:t>
            </a:r>
          </a:p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and important in our church family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3664629" y="6181725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80465" y="4193800"/>
            <a:ext cx="11527069" cy="188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How do we accomplish </a:t>
            </a:r>
          </a:p>
          <a:p>
            <a:pPr algn="ctr">
              <a:lnSpc>
                <a:spcPts val="7499"/>
              </a:lnSpc>
            </a:pPr>
            <a:r>
              <a:rPr lang="en-US" sz="6147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those goals? </a:t>
            </a:r>
          </a:p>
        </p:txBody>
      </p:sp>
      <p:sp>
        <p:nvSpPr>
          <p:cNvPr id="5" name="Freeform 5"/>
          <p:cNvSpPr/>
          <p:nvPr/>
        </p:nvSpPr>
        <p:spPr>
          <a:xfrm>
            <a:off x="1071733" y="6083675"/>
            <a:ext cx="4617465" cy="3301487"/>
          </a:xfrm>
          <a:custGeom>
            <a:avLst/>
            <a:gdLst/>
            <a:ahLst/>
            <a:cxnLst/>
            <a:rect l="l" t="t" r="r" b="b"/>
            <a:pathLst>
              <a:path w="4617465" h="3301487">
                <a:moveTo>
                  <a:pt x="0" y="0"/>
                </a:moveTo>
                <a:lnTo>
                  <a:pt x="4617465" y="0"/>
                </a:lnTo>
                <a:lnTo>
                  <a:pt x="4617465" y="3301487"/>
                </a:lnTo>
                <a:lnTo>
                  <a:pt x="0" y="33014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0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13664629" y="6181725"/>
            <a:ext cx="4623371" cy="4114800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1" y="0"/>
                </a:lnTo>
                <a:lnTo>
                  <a:pt x="46233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064216" y="1019175"/>
            <a:ext cx="4362140" cy="2956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68"/>
              </a:lnSpc>
            </a:pPr>
            <a:r>
              <a:rPr lang="en-US" sz="9646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Bible </a:t>
            </a:r>
          </a:p>
          <a:p>
            <a:pPr algn="ctr">
              <a:lnSpc>
                <a:spcPts val="11768"/>
              </a:lnSpc>
            </a:pPr>
            <a:r>
              <a:rPr lang="en-US" sz="9646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Stories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64423" y="4284043"/>
            <a:ext cx="3761727" cy="3785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99"/>
              </a:lnSpc>
            </a:pPr>
            <a:r>
              <a:rPr lang="en-US" sz="6147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The facts AND the why of the story</a:t>
            </a:r>
          </a:p>
        </p:txBody>
      </p:sp>
      <p:sp>
        <p:nvSpPr>
          <p:cNvPr id="6" name="Freeform 6"/>
          <p:cNvSpPr/>
          <p:nvPr/>
        </p:nvSpPr>
        <p:spPr>
          <a:xfrm>
            <a:off x="1930936" y="1390821"/>
            <a:ext cx="9979424" cy="7505358"/>
          </a:xfrm>
          <a:custGeom>
            <a:avLst/>
            <a:gdLst/>
            <a:ahLst/>
            <a:cxnLst/>
            <a:rect l="l" t="t" r="r" b="b"/>
            <a:pathLst>
              <a:path w="9979424" h="7505358">
                <a:moveTo>
                  <a:pt x="0" y="0"/>
                </a:moveTo>
                <a:lnTo>
                  <a:pt x="9979424" y="0"/>
                </a:lnTo>
                <a:lnTo>
                  <a:pt x="9979424" y="7505358"/>
                </a:lnTo>
                <a:lnTo>
                  <a:pt x="0" y="75053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4287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8975" y="3492340"/>
            <a:ext cx="4851880" cy="6342327"/>
          </a:xfrm>
          <a:custGeom>
            <a:avLst/>
            <a:gdLst/>
            <a:ahLst/>
            <a:cxnLst/>
            <a:rect l="l" t="t" r="r" b="b"/>
            <a:pathLst>
              <a:path w="4851880" h="6342327">
                <a:moveTo>
                  <a:pt x="0" y="0"/>
                </a:moveTo>
                <a:lnTo>
                  <a:pt x="4851881" y="0"/>
                </a:lnTo>
                <a:lnTo>
                  <a:pt x="4851881" y="6342327"/>
                </a:lnTo>
                <a:lnTo>
                  <a:pt x="0" y="63423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861262" y="2512369"/>
            <a:ext cx="9969194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Children who know that they are loved </a:t>
            </a:r>
          </a:p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and important in the church family are ready to hear that Jesus </a:t>
            </a:r>
          </a:p>
          <a:p>
            <a:pPr algn="ctr">
              <a:lnSpc>
                <a:spcPts val="6550"/>
              </a:lnSpc>
            </a:pPr>
            <a:r>
              <a:rPr lang="en-US" sz="6009" dirty="0">
                <a:solidFill>
                  <a:srgbClr val="393939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loves them.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518</Words>
  <Application>Microsoft Office PowerPoint</Application>
  <PresentationFormat>Custom</PresentationFormat>
  <Paragraphs>118</Paragraphs>
  <Slides>16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Calibri</vt:lpstr>
      <vt:lpstr>League Spartan</vt:lpstr>
      <vt:lpstr>Quicksand</vt:lpstr>
      <vt:lpstr>Quicksand Bold</vt:lpstr>
      <vt:lpstr>Arial</vt:lpstr>
      <vt:lpstr>Quicksand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Ministry to children &amp; families</dc:title>
  <dc:creator>Dari Hartmann</dc:creator>
  <cp:lastModifiedBy>Ann Ciaccio</cp:lastModifiedBy>
  <cp:revision>2</cp:revision>
  <dcterms:created xsi:type="dcterms:W3CDTF">2006-08-16T00:00:00Z</dcterms:created>
  <dcterms:modified xsi:type="dcterms:W3CDTF">2024-08-27T20:09:49Z</dcterms:modified>
  <dc:identifier>DAGOfjLyTVo</dc:identifier>
</cp:coreProperties>
</file>