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4" r:id="rId4"/>
    <p:sldId id="259" r:id="rId5"/>
    <p:sldId id="258" r:id="rId6"/>
    <p:sldId id="270" r:id="rId7"/>
    <p:sldId id="272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8288000" cy="10287000"/>
  <p:notesSz cx="6858000" cy="9144000"/>
  <p:embeddedFontLst>
    <p:embeddedFont>
      <p:font typeface="Belleza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514EE-E0C3-4C58-ABED-F6863495899D}" v="2" dt="2024-08-23T20:11:35.0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29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ry Tieman" userId="89431acc-2789-41bb-8653-7429db39ed87" providerId="ADAL" clId="{A2B514EE-E0C3-4C58-ABED-F6863495899D}"/>
    <pc:docChg chg="undo custSel addSld delSld modSld sldOrd">
      <pc:chgData name="Larry Tieman" userId="89431acc-2789-41bb-8653-7429db39ed87" providerId="ADAL" clId="{A2B514EE-E0C3-4C58-ABED-F6863495899D}" dt="2024-08-23T20:18:55.149" v="812" actId="2696"/>
      <pc:docMkLst>
        <pc:docMk/>
      </pc:docMkLst>
      <pc:sldChg chg="ord">
        <pc:chgData name="Larry Tieman" userId="89431acc-2789-41bb-8653-7429db39ed87" providerId="ADAL" clId="{A2B514EE-E0C3-4C58-ABED-F6863495899D}" dt="2024-08-23T20:11:26.171" v="429"/>
        <pc:sldMkLst>
          <pc:docMk/>
          <pc:sldMk cId="0" sldId="259"/>
        </pc:sldMkLst>
      </pc:sldChg>
      <pc:sldChg chg="modSp mod">
        <pc:chgData name="Larry Tieman" userId="89431acc-2789-41bb-8653-7429db39ed87" providerId="ADAL" clId="{A2B514EE-E0C3-4C58-ABED-F6863495899D}" dt="2024-08-23T20:03:01.739" v="271" actId="6549"/>
        <pc:sldMkLst>
          <pc:docMk/>
          <pc:sldMk cId="3077058926" sldId="270"/>
        </pc:sldMkLst>
        <pc:spChg chg="mod">
          <ac:chgData name="Larry Tieman" userId="89431acc-2789-41bb-8653-7429db39ed87" providerId="ADAL" clId="{A2B514EE-E0C3-4C58-ABED-F6863495899D}" dt="2024-08-23T20:03:01.739" v="271" actId="6549"/>
          <ac:spMkLst>
            <pc:docMk/>
            <pc:sldMk cId="3077058926" sldId="270"/>
            <ac:spMk id="3" creationId="{00000000-0000-0000-0000-000000000000}"/>
          </ac:spMkLst>
        </pc:spChg>
      </pc:sldChg>
      <pc:sldChg chg="new del">
        <pc:chgData name="Larry Tieman" userId="89431acc-2789-41bb-8653-7429db39ed87" providerId="ADAL" clId="{A2B514EE-E0C3-4C58-ABED-F6863495899D}" dt="2024-08-23T20:01:37.837" v="263" actId="2696"/>
        <pc:sldMkLst>
          <pc:docMk/>
          <pc:sldMk cId="3726688375" sldId="271"/>
        </pc:sldMkLst>
      </pc:sldChg>
      <pc:sldChg chg="modSp add mod ord">
        <pc:chgData name="Larry Tieman" userId="89431acc-2789-41bb-8653-7429db39ed87" providerId="ADAL" clId="{A2B514EE-E0C3-4C58-ABED-F6863495899D}" dt="2024-08-23T20:07:37.690" v="422" actId="20577"/>
        <pc:sldMkLst>
          <pc:docMk/>
          <pc:sldMk cId="767706310" sldId="272"/>
        </pc:sldMkLst>
        <pc:spChg chg="mod">
          <ac:chgData name="Larry Tieman" userId="89431acc-2789-41bb-8653-7429db39ed87" providerId="ADAL" clId="{A2B514EE-E0C3-4C58-ABED-F6863495899D}" dt="2024-08-23T20:07:37.690" v="422" actId="20577"/>
          <ac:spMkLst>
            <pc:docMk/>
            <pc:sldMk cId="767706310" sldId="272"/>
            <ac:spMk id="3" creationId="{00000000-0000-0000-0000-000000000000}"/>
          </ac:spMkLst>
        </pc:spChg>
      </pc:sldChg>
      <pc:sldChg chg="new del ord">
        <pc:chgData name="Larry Tieman" userId="89431acc-2789-41bb-8653-7429db39ed87" providerId="ADAL" clId="{A2B514EE-E0C3-4C58-ABED-F6863495899D}" dt="2024-08-23T20:18:55.149" v="812" actId="2696"/>
        <pc:sldMkLst>
          <pc:docMk/>
          <pc:sldMk cId="3860097552" sldId="273"/>
        </pc:sldMkLst>
      </pc:sldChg>
      <pc:sldChg chg="modSp add mod ord setBg">
        <pc:chgData name="Larry Tieman" userId="89431acc-2789-41bb-8653-7429db39ed87" providerId="ADAL" clId="{A2B514EE-E0C3-4C58-ABED-F6863495899D}" dt="2024-08-23T20:18:36.851" v="811" actId="2710"/>
        <pc:sldMkLst>
          <pc:docMk/>
          <pc:sldMk cId="287041602" sldId="274"/>
        </pc:sldMkLst>
        <pc:spChg chg="mod">
          <ac:chgData name="Larry Tieman" userId="89431acc-2789-41bb-8653-7429db39ed87" providerId="ADAL" clId="{A2B514EE-E0C3-4C58-ABED-F6863495899D}" dt="2024-08-23T20:17:01.294" v="801" actId="1076"/>
          <ac:spMkLst>
            <pc:docMk/>
            <pc:sldMk cId="287041602" sldId="274"/>
            <ac:spMk id="2" creationId="{00000000-0000-0000-0000-000000000000}"/>
          </ac:spMkLst>
        </pc:spChg>
        <pc:spChg chg="mod">
          <ac:chgData name="Larry Tieman" userId="89431acc-2789-41bb-8653-7429db39ed87" providerId="ADAL" clId="{A2B514EE-E0C3-4C58-ABED-F6863495899D}" dt="2024-08-23T20:18:36.851" v="811" actId="2710"/>
          <ac:spMkLst>
            <pc:docMk/>
            <pc:sldMk cId="287041602" sldId="274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ltieman@immanuelcl.or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tieman@immanuelcl.or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7658" y="3445278"/>
            <a:ext cx="4924477" cy="6621145"/>
          </a:xfrm>
          <a:custGeom>
            <a:avLst/>
            <a:gdLst/>
            <a:ahLst/>
            <a:cxnLst/>
            <a:rect l="l" t="t" r="r" b="b"/>
            <a:pathLst>
              <a:path w="4924477" h="6621145">
                <a:moveTo>
                  <a:pt x="0" y="0"/>
                </a:moveTo>
                <a:lnTo>
                  <a:pt x="4924476" y="0"/>
                </a:lnTo>
                <a:lnTo>
                  <a:pt x="4924476" y="6621145"/>
                </a:lnTo>
                <a:lnTo>
                  <a:pt x="0" y="6621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963108" y="3270364"/>
            <a:ext cx="5228228" cy="6970971"/>
          </a:xfrm>
          <a:custGeom>
            <a:avLst/>
            <a:gdLst/>
            <a:ahLst/>
            <a:cxnLst/>
            <a:rect l="l" t="t" r="r" b="b"/>
            <a:pathLst>
              <a:path w="5228228" h="6970971">
                <a:moveTo>
                  <a:pt x="0" y="0"/>
                </a:moveTo>
                <a:lnTo>
                  <a:pt x="5228229" y="0"/>
                </a:lnTo>
                <a:lnTo>
                  <a:pt x="5228229" y="6970972"/>
                </a:lnTo>
                <a:lnTo>
                  <a:pt x="0" y="6970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softEdge rad="127000"/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163092" y="3642458"/>
            <a:ext cx="5961817" cy="5699497"/>
          </a:xfrm>
          <a:custGeom>
            <a:avLst/>
            <a:gdLst/>
            <a:ahLst/>
            <a:cxnLst/>
            <a:rect l="l" t="t" r="r" b="b"/>
            <a:pathLst>
              <a:path w="5961817" h="5699497">
                <a:moveTo>
                  <a:pt x="0" y="0"/>
                </a:moveTo>
                <a:lnTo>
                  <a:pt x="5961816" y="0"/>
                </a:lnTo>
                <a:lnTo>
                  <a:pt x="5961816" y="5699497"/>
                </a:lnTo>
                <a:lnTo>
                  <a:pt x="0" y="56994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20274" y="370092"/>
            <a:ext cx="14047452" cy="2675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3"/>
              </a:lnSpc>
            </a:pPr>
            <a:r>
              <a:rPr lang="en-US" sz="6817" u="sng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“Volunteers 101"</a:t>
            </a:r>
          </a:p>
          <a:p>
            <a:pPr algn="ctr">
              <a:lnSpc>
                <a:spcPts val="6953"/>
              </a:lnSpc>
            </a:pPr>
            <a:r>
              <a:rPr lang="en-US" sz="6817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Pastor Larry </a:t>
            </a:r>
            <a:r>
              <a:rPr lang="en-US" sz="6817" dirty="0" err="1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Tieman</a:t>
            </a:r>
            <a:r>
              <a:rPr lang="en-US" sz="6817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 &amp; Sharon </a:t>
            </a:r>
            <a:r>
              <a:rPr lang="en-US" sz="6817" dirty="0" err="1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Tieman</a:t>
            </a:r>
            <a:endParaRPr lang="en-US" sz="6817" dirty="0">
              <a:ln>
                <a:solidFill>
                  <a:schemeClr val="tx1"/>
                </a:solidFill>
              </a:ln>
              <a:solidFill>
                <a:srgbClr val="8A2432"/>
              </a:solidFill>
              <a:latin typeface="Belleza"/>
              <a:ea typeface="Belleza"/>
              <a:cs typeface="Belleza"/>
              <a:sym typeface="Belleza"/>
            </a:endParaRPr>
          </a:p>
          <a:p>
            <a:pPr algn="ctr">
              <a:lnSpc>
                <a:spcPts val="6953"/>
              </a:lnSpc>
            </a:pPr>
            <a:r>
              <a:rPr lang="en-US" sz="6817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Immanuel Lutheran Church, Crystal Lake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216" r="-421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2949" y="1911211"/>
            <a:ext cx="18002101" cy="6448881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75"/>
              </a:lnSpc>
            </a:pPr>
            <a:r>
              <a:rPr lang="en-US" sz="5900" u="sng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Communicating with Volunteers – Getting the Message Out</a:t>
            </a:r>
          </a:p>
          <a:p>
            <a:pPr marL="1307093" lvl="1" indent="-653546" algn="l">
              <a:lnSpc>
                <a:spcPts val="8475"/>
              </a:lnSpc>
              <a:buFont typeface="Arial"/>
              <a:buChar char="•"/>
            </a:pPr>
            <a:r>
              <a:rPr lang="en-US" sz="6054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Use positive wording “Open spots”</a:t>
            </a:r>
          </a:p>
          <a:p>
            <a:pPr marL="1307093" lvl="1" indent="-653546" algn="l">
              <a:lnSpc>
                <a:spcPts val="8475"/>
              </a:lnSpc>
              <a:buFont typeface="Arial"/>
              <a:buChar char="•"/>
            </a:pPr>
            <a:r>
              <a:rPr lang="en-US" sz="6054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“Opportunities” vs “We need…”</a:t>
            </a:r>
          </a:p>
          <a:p>
            <a:pPr marL="1307093" lvl="1" indent="-653546" algn="l">
              <a:lnSpc>
                <a:spcPts val="8475"/>
              </a:lnSpc>
              <a:buFont typeface="Arial"/>
              <a:buChar char="•"/>
            </a:pPr>
            <a:r>
              <a:rPr lang="en-US" sz="6054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Use task force, teams, crews vs committee</a:t>
            </a:r>
          </a:p>
          <a:p>
            <a:pPr marL="1307093" lvl="1" indent="-653546" algn="l">
              <a:lnSpc>
                <a:spcPts val="8475"/>
              </a:lnSpc>
              <a:buFont typeface="Arial"/>
              <a:buChar char="•"/>
            </a:pPr>
            <a:r>
              <a:rPr lang="en-US" sz="6054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Short term commitments vs long term commitments</a:t>
            </a:r>
          </a:p>
          <a:p>
            <a:pPr marL="1307093" lvl="1" indent="-653546" algn="l">
              <a:lnSpc>
                <a:spcPts val="8475"/>
              </a:lnSpc>
              <a:buFont typeface="Arial"/>
              <a:buChar char="•"/>
            </a:pPr>
            <a:r>
              <a:rPr lang="en-US" sz="6054" dirty="0">
                <a:ln w="12700">
                  <a:solidFill>
                    <a:schemeClr val="tx1"/>
                  </a:solidFill>
                </a:ln>
                <a:solidFill>
                  <a:srgbClr val="8A2432">
                    <a:alpha val="95686"/>
                  </a:srgbClr>
                </a:solidFill>
                <a:latin typeface="Belleza"/>
                <a:ea typeface="Belleza"/>
                <a:cs typeface="Belleza"/>
                <a:sym typeface="Belleza"/>
              </a:rPr>
              <a:t>Sign up w friend vs on your own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2400" y="2916117"/>
            <a:ext cx="18042806" cy="4411464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61"/>
              </a:lnSpc>
            </a:pPr>
            <a:r>
              <a:rPr lang="en-US" sz="6000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Communicating with Volunteers – Sign ups and Reminders</a:t>
            </a:r>
          </a:p>
          <a:p>
            <a:pPr marL="1320332" lvl="1" indent="-660166" algn="l">
              <a:lnSpc>
                <a:spcPts val="8561"/>
              </a:lnSpc>
              <a:buFont typeface="Arial"/>
              <a:buChar char="•"/>
            </a:pPr>
            <a:r>
              <a:rPr lang="en-US" sz="611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Signup.com</a:t>
            </a:r>
          </a:p>
          <a:p>
            <a:pPr marL="1320332" lvl="1" indent="-660166" algn="l">
              <a:lnSpc>
                <a:spcPts val="8561"/>
              </a:lnSpc>
              <a:buFont typeface="Arial"/>
              <a:buChar char="•"/>
            </a:pPr>
            <a:r>
              <a:rPr lang="en-US" sz="611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Sign up lists</a:t>
            </a:r>
          </a:p>
          <a:p>
            <a:pPr marL="1320332" lvl="1" indent="-660166" algn="l">
              <a:lnSpc>
                <a:spcPts val="8561"/>
              </a:lnSpc>
              <a:buFont typeface="Arial"/>
              <a:buChar char="•"/>
            </a:pPr>
            <a:r>
              <a:rPr lang="en-US" sz="611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Verbal, email, text reminders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3209" y="1775972"/>
            <a:ext cx="17746191" cy="6619313"/>
          </a:xfrm>
          <a:prstGeom prst="rect">
            <a:avLst/>
          </a:prstGeom>
          <a:solidFill>
            <a:schemeClr val="bg1">
              <a:lumMod val="95000"/>
              <a:alpha val="74000"/>
            </a:schemeClr>
          </a:solidFill>
          <a:ln w="127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1"/>
              </a:lnSpc>
            </a:pPr>
            <a:r>
              <a:rPr lang="en-US" sz="7300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Training Volunteers – Use A Variety of Methods</a:t>
            </a:r>
          </a:p>
          <a:p>
            <a:pPr marL="1611763" lvl="1" indent="-805881" algn="l">
              <a:lnSpc>
                <a:spcPts val="10451"/>
              </a:lnSpc>
              <a:buFont typeface="Arial"/>
              <a:buChar char="•"/>
            </a:pPr>
            <a:r>
              <a:rPr lang="en-US" sz="746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Shadow</a:t>
            </a:r>
          </a:p>
          <a:p>
            <a:pPr marL="1611763" lvl="1" indent="-805881" algn="l">
              <a:lnSpc>
                <a:spcPts val="10451"/>
              </a:lnSpc>
              <a:buFont typeface="Arial"/>
              <a:buChar char="•"/>
            </a:pPr>
            <a:r>
              <a:rPr lang="en-US" sz="746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Work with leader</a:t>
            </a:r>
          </a:p>
          <a:p>
            <a:pPr marL="1611763" lvl="1" indent="-805881" algn="l">
              <a:lnSpc>
                <a:spcPts val="10451"/>
              </a:lnSpc>
              <a:buFont typeface="Arial"/>
              <a:buChar char="•"/>
            </a:pPr>
            <a:r>
              <a:rPr lang="en-US" sz="746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Meetings to train</a:t>
            </a:r>
          </a:p>
          <a:p>
            <a:pPr marL="1611763" lvl="1" indent="-805881" algn="l">
              <a:lnSpc>
                <a:spcPts val="10451"/>
              </a:lnSpc>
              <a:buFont typeface="Arial"/>
              <a:buChar char="•"/>
            </a:pPr>
            <a:r>
              <a:rPr lang="en-US" sz="7465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Written documents – job descriptions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861" b="-148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7361" y="583063"/>
            <a:ext cx="17733278" cy="9246121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88"/>
              </a:lnSpc>
            </a:pPr>
            <a:r>
              <a:rPr lang="en-US" sz="7348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Retaining Volunteers – Things To Do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Thank them – verbally and written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Encourage them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Recognize them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Feed them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Have fun</a:t>
            </a:r>
          </a:p>
          <a:p>
            <a:pPr marL="1586590" lvl="1" indent="-793295" algn="l">
              <a:lnSpc>
                <a:spcPts val="10288"/>
              </a:lnSpc>
              <a:buFont typeface="Arial"/>
              <a:buChar char="•"/>
            </a:pPr>
            <a:r>
              <a:rPr lang="en-US" sz="7348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Thrivent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B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80748" y="80248"/>
            <a:ext cx="10126504" cy="10126504"/>
          </a:xfrm>
          <a:custGeom>
            <a:avLst/>
            <a:gdLst/>
            <a:ahLst/>
            <a:cxnLst/>
            <a:rect l="l" t="t" r="r" b="b"/>
            <a:pathLst>
              <a:path w="10126504" h="10126504">
                <a:moveTo>
                  <a:pt x="0" y="0"/>
                </a:moveTo>
                <a:lnTo>
                  <a:pt x="10126504" y="0"/>
                </a:lnTo>
                <a:lnTo>
                  <a:pt x="10126504" y="10126504"/>
                </a:lnTo>
                <a:lnTo>
                  <a:pt x="0" y="10126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2400" y="3779833"/>
            <a:ext cx="17907000" cy="2731517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92"/>
              </a:lnSpc>
            </a:pPr>
            <a:r>
              <a:rPr lang="en-US" sz="5066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Retaining Volunteers – Staff and Leaders Work Alongside Volunteers</a:t>
            </a:r>
          </a:p>
          <a:p>
            <a:pPr marL="1093780" lvl="1" indent="-546890" algn="l">
              <a:lnSpc>
                <a:spcPts val="7092"/>
              </a:lnSpc>
              <a:buFont typeface="Arial"/>
              <a:buChar char="•"/>
            </a:pPr>
            <a:r>
              <a:rPr lang="en-US" sz="506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Sunday of Service – staff is visible</a:t>
            </a:r>
          </a:p>
          <a:p>
            <a:pPr marL="1093780" lvl="1" indent="-546890" algn="l">
              <a:lnSpc>
                <a:spcPts val="7092"/>
              </a:lnSpc>
              <a:buFont typeface="Arial"/>
              <a:buChar char="•"/>
            </a:pPr>
            <a:r>
              <a:rPr lang="en-US" sz="506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Time and Talent Tuesdays – staff leads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351096" y="3565392"/>
            <a:ext cx="9469303" cy="26921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910"/>
              </a:lnSpc>
            </a:pPr>
            <a:r>
              <a:rPr lang="en-US" sz="16364" u="sng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Questions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" r="-6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6200" y="3167991"/>
            <a:ext cx="9448800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2"/>
              </a:lnSpc>
            </a:pPr>
            <a:r>
              <a:rPr lang="en-US" sz="4800" u="sng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Contact Info</a:t>
            </a:r>
          </a:p>
          <a:p>
            <a:pPr algn="ctr">
              <a:lnSpc>
                <a:spcPts val="6182"/>
              </a:lnSpc>
            </a:pP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Immanuel Lutheran</a:t>
            </a:r>
          </a:p>
          <a:p>
            <a:pPr algn="ctr">
              <a:lnSpc>
                <a:spcPts val="6182"/>
              </a:lnSpc>
            </a:pPr>
            <a:r>
              <a:rPr lang="en-US" sz="48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300 S. Pathway Court, Crystal Lake, IL</a:t>
            </a:r>
          </a:p>
          <a:p>
            <a:pPr algn="ctr">
              <a:lnSpc>
                <a:spcPts val="6182"/>
              </a:lnSpc>
            </a:pPr>
            <a:r>
              <a:rPr lang="en-US" sz="4800" u="sng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  <a:hlinkClick r:id="rId3" tooltip="mailto:ltieman@immanuelcl.org"/>
              </a:rPr>
              <a:t>ltieman@immanuelcl.org</a:t>
            </a:r>
          </a:p>
          <a:p>
            <a:pPr algn="ctr">
              <a:lnSpc>
                <a:spcPts val="6182"/>
              </a:lnSpc>
            </a:pPr>
            <a:r>
              <a:rPr lang="en-US" sz="4800" u="sng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  <a:hlinkClick r:id="rId4" tooltip="mailto:stieman@immanuelcl.org"/>
              </a:rPr>
              <a:t>stieman@immanuelcl.org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165471" cy="10287000"/>
          </a:xfrm>
          <a:custGeom>
            <a:avLst/>
            <a:gdLst/>
            <a:ahLst/>
            <a:cxnLst/>
            <a:rect l="l" t="t" r="r" b="b"/>
            <a:pathLst>
              <a:path w="18165471" h="10287000">
                <a:moveTo>
                  <a:pt x="0" y="0"/>
                </a:moveTo>
                <a:lnTo>
                  <a:pt x="18165471" y="0"/>
                </a:lnTo>
                <a:lnTo>
                  <a:pt x="18165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45" r="-8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48459" y="325419"/>
            <a:ext cx="11991082" cy="9746258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54"/>
              </a:lnSpc>
            </a:pPr>
            <a:r>
              <a:rPr lang="en-US" sz="10824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Topics We Will Cover:</a:t>
            </a:r>
          </a:p>
          <a:p>
            <a:pPr algn="ctr">
              <a:lnSpc>
                <a:spcPts val="15154"/>
              </a:lnSpc>
            </a:pPr>
            <a:r>
              <a:rPr lang="en-US" sz="10824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Recruiting</a:t>
            </a:r>
          </a:p>
          <a:p>
            <a:pPr algn="ctr">
              <a:lnSpc>
                <a:spcPts val="15154"/>
              </a:lnSpc>
            </a:pPr>
            <a:r>
              <a:rPr lang="en-US" sz="10824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Communication</a:t>
            </a:r>
          </a:p>
          <a:p>
            <a:pPr algn="ctr">
              <a:lnSpc>
                <a:spcPts val="15154"/>
              </a:lnSpc>
            </a:pPr>
            <a:r>
              <a:rPr lang="en-US" sz="10824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Training</a:t>
            </a:r>
          </a:p>
          <a:p>
            <a:pPr algn="ctr">
              <a:lnSpc>
                <a:spcPts val="15154"/>
              </a:lnSpc>
            </a:pPr>
            <a:r>
              <a:rPr lang="en-US" sz="10824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Retaining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619"/>
            <a:ext cx="18165471" cy="10287000"/>
          </a:xfrm>
          <a:custGeom>
            <a:avLst/>
            <a:gdLst/>
            <a:ahLst/>
            <a:cxnLst/>
            <a:rect l="l" t="t" r="r" b="b"/>
            <a:pathLst>
              <a:path w="18165471" h="10287000">
                <a:moveTo>
                  <a:pt x="0" y="0"/>
                </a:moveTo>
                <a:lnTo>
                  <a:pt x="18165471" y="0"/>
                </a:lnTo>
                <a:lnTo>
                  <a:pt x="181654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045" r="-80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148459" y="325419"/>
            <a:ext cx="11991082" cy="615553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The Key: “Having the Right People in the Right Place”</a:t>
            </a:r>
          </a:p>
        </p:txBody>
      </p:sp>
    </p:spTree>
    <p:extLst>
      <p:ext uri="{BB962C8B-B14F-4D97-AF65-F5344CB8AC3E}">
        <p14:creationId xmlns:p14="http://schemas.microsoft.com/office/powerpoint/2010/main" val="287041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26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113" y="1757958"/>
            <a:ext cx="18077521" cy="6771084"/>
          </a:xfrm>
          <a:prstGeom prst="rect">
            <a:avLst/>
          </a:prstGeom>
          <a:solidFill>
            <a:schemeClr val="bg1">
              <a:lumMod val="85000"/>
              <a:alpha val="69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25"/>
              </a:lnSpc>
            </a:pPr>
            <a:r>
              <a:rPr lang="en-US" sz="9446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Volunteers Desire To</a:t>
            </a:r>
          </a:p>
          <a:p>
            <a:pPr marL="2039575" lvl="1" indent="-1019787" algn="l">
              <a:lnSpc>
                <a:spcPts val="13225"/>
              </a:lnSpc>
              <a:buFont typeface="Arial"/>
              <a:buChar char="•"/>
            </a:pPr>
            <a:r>
              <a:rPr lang="en-US" sz="944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Serve</a:t>
            </a:r>
          </a:p>
          <a:p>
            <a:pPr marL="2039575" lvl="1" indent="-1019787" algn="l">
              <a:lnSpc>
                <a:spcPts val="13225"/>
              </a:lnSpc>
              <a:buFont typeface="Arial"/>
              <a:buChar char="•"/>
            </a:pPr>
            <a:r>
              <a:rPr lang="en-US" sz="944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Make a difference</a:t>
            </a:r>
          </a:p>
          <a:p>
            <a:pPr marL="2039575" lvl="1" indent="-1019787" algn="l">
              <a:lnSpc>
                <a:spcPts val="13225"/>
              </a:lnSpc>
              <a:buFont typeface="Arial"/>
              <a:buChar char="•"/>
            </a:pPr>
            <a:r>
              <a:rPr lang="en-US" sz="944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Teach their children about service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854" y="-95078"/>
            <a:ext cx="8092247" cy="10477157"/>
          </a:xfrm>
          <a:custGeom>
            <a:avLst/>
            <a:gdLst/>
            <a:ahLst/>
            <a:cxnLst/>
            <a:rect l="l" t="t" r="r" b="b"/>
            <a:pathLst>
              <a:path w="8092247" h="10477157">
                <a:moveTo>
                  <a:pt x="0" y="0"/>
                </a:moveTo>
                <a:lnTo>
                  <a:pt x="8092247" y="0"/>
                </a:lnTo>
                <a:lnTo>
                  <a:pt x="8092247" y="10477156"/>
                </a:lnTo>
                <a:lnTo>
                  <a:pt x="0" y="1047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16321" y="1521459"/>
            <a:ext cx="10314198" cy="479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3"/>
              </a:lnSpc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Recruiting Volunteers is more about “Creating a Culture” than “Developing Techniques”</a:t>
            </a:r>
          </a:p>
          <a:p>
            <a:pPr marL="685800" indent="-685800" algn="ctr">
              <a:lnSpc>
                <a:spcPts val="7563"/>
              </a:lnSpc>
              <a:buFont typeface="Arial" panose="020B0604020202020204" pitchFamily="34" charset="0"/>
              <a:buChar char="•"/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Cast Vision</a:t>
            </a:r>
          </a:p>
          <a:p>
            <a:pPr marL="685800" indent="-685800" algn="ctr">
              <a:lnSpc>
                <a:spcPts val="7563"/>
              </a:lnSpc>
              <a:buFont typeface="Arial" panose="020B0604020202020204" pitchFamily="34" charset="0"/>
              <a:buChar char="•"/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Tell Stories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854" y="-95078"/>
            <a:ext cx="8092247" cy="10477157"/>
          </a:xfrm>
          <a:custGeom>
            <a:avLst/>
            <a:gdLst/>
            <a:ahLst/>
            <a:cxnLst/>
            <a:rect l="l" t="t" r="r" b="b"/>
            <a:pathLst>
              <a:path w="8092247" h="10477157">
                <a:moveTo>
                  <a:pt x="0" y="0"/>
                </a:moveTo>
                <a:lnTo>
                  <a:pt x="8092247" y="0"/>
                </a:lnTo>
                <a:lnTo>
                  <a:pt x="8092247" y="10477156"/>
                </a:lnTo>
                <a:lnTo>
                  <a:pt x="0" y="1047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16321" y="1521459"/>
            <a:ext cx="10314198" cy="561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7563"/>
              </a:lnSpc>
              <a:buFont typeface="Arial" panose="020B0604020202020204" pitchFamily="34" charset="0"/>
              <a:buChar char="•"/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Match talents, interests, and passion with ministry</a:t>
            </a:r>
          </a:p>
          <a:p>
            <a:pPr marL="685800" marR="0" lvl="0" indent="-685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Make ministry accessible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Lower the bar.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Let people “try before they buy.”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Go with “co-leaders.”</a:t>
            </a:r>
            <a:endParaRPr lang="en-US" sz="5402" dirty="0">
              <a:ln>
                <a:solidFill>
                  <a:schemeClr val="tx1"/>
                </a:solidFill>
              </a:ln>
              <a:solidFill>
                <a:srgbClr val="8A2432"/>
              </a:solidFill>
              <a:latin typeface="Belleza"/>
              <a:ea typeface="Belleza"/>
              <a:cs typeface="Belleza"/>
              <a:sym typeface="Belleza"/>
            </a:endParaRPr>
          </a:p>
        </p:txBody>
      </p:sp>
    </p:spTree>
    <p:extLst>
      <p:ext uri="{BB962C8B-B14F-4D97-AF65-F5344CB8AC3E}">
        <p14:creationId xmlns:p14="http://schemas.microsoft.com/office/powerpoint/2010/main" val="3077058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854" y="-95078"/>
            <a:ext cx="8092247" cy="10477157"/>
          </a:xfrm>
          <a:custGeom>
            <a:avLst/>
            <a:gdLst/>
            <a:ahLst/>
            <a:cxnLst/>
            <a:rect l="l" t="t" r="r" b="b"/>
            <a:pathLst>
              <a:path w="8092247" h="10477157">
                <a:moveTo>
                  <a:pt x="0" y="0"/>
                </a:moveTo>
                <a:lnTo>
                  <a:pt x="8092247" y="0"/>
                </a:lnTo>
                <a:lnTo>
                  <a:pt x="8092247" y="10477156"/>
                </a:lnTo>
                <a:lnTo>
                  <a:pt x="0" y="10477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916321" y="1521459"/>
            <a:ext cx="10314198" cy="569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7563"/>
              </a:lnSpc>
              <a:buFont typeface="Arial" panose="020B0604020202020204" pitchFamily="34" charset="0"/>
              <a:buChar char="•"/>
            </a:pPr>
            <a:r>
              <a:rPr lang="en-US" sz="5402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Build Relationships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People gravitate to where they feel valued.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Help people find their sweet spot.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Care about your people.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Begin with new member orientation..</a:t>
            </a:r>
          </a:p>
          <a:p>
            <a:pPr marL="1497571" lvl="1" indent="-914400">
              <a:lnSpc>
                <a:spcPts val="7563"/>
              </a:lnSpc>
              <a:buFont typeface="+mj-lt"/>
              <a:buAutoNum type="arabicPeriod"/>
            </a:pPr>
            <a:r>
              <a:rPr lang="en-US" sz="3200" dirty="0">
                <a:ln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Collaboration between staff, leaders, and volunteers.</a:t>
            </a:r>
          </a:p>
        </p:txBody>
      </p:sp>
    </p:spTree>
    <p:extLst>
      <p:ext uri="{BB962C8B-B14F-4D97-AF65-F5344CB8AC3E}">
        <p14:creationId xmlns:p14="http://schemas.microsoft.com/office/powerpoint/2010/main" val="767706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0" y="917983"/>
            <a:ext cx="17701793" cy="8438207"/>
          </a:xfrm>
          <a:prstGeom prst="rect">
            <a:avLst/>
          </a:prstGeom>
          <a:solidFill>
            <a:schemeClr val="bg1">
              <a:lumMod val="95000"/>
              <a:alpha val="24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1"/>
              </a:lnSpc>
            </a:pPr>
            <a:r>
              <a:rPr lang="en-US" sz="6736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Recruiting Volunteers – Who?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Members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School Families – service hour requirement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Local high school students need volunteer hours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Young families want to serve together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Current volunteers find own replacement</a:t>
            </a:r>
          </a:p>
          <a:p>
            <a:pPr marL="1454430" lvl="1" indent="-727215" algn="l">
              <a:lnSpc>
                <a:spcPts val="9431"/>
              </a:lnSpc>
              <a:buFont typeface="Arial"/>
              <a:buChar char="•"/>
            </a:pPr>
            <a:r>
              <a:rPr lang="en-US" sz="6736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Friends of members – community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23" r="-20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28600" y="1465854"/>
            <a:ext cx="17907000" cy="7450758"/>
          </a:xfrm>
          <a:prstGeom prst="rect">
            <a:avLst/>
          </a:prstGeom>
          <a:solidFill>
            <a:schemeClr val="bg1">
              <a:lumMod val="95000"/>
              <a:alpha val="81000"/>
            </a:schemeClr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76"/>
              </a:lnSpc>
            </a:pPr>
            <a:r>
              <a:rPr lang="en-US" sz="5800" u="sng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Communicating with Volunteers – Promoting Opportunities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E-letter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Bulletin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Social Media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Ministry Fair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Ministry Table/focus</a:t>
            </a:r>
          </a:p>
          <a:p>
            <a:pPr marL="1276372" lvl="1" indent="-638186" algn="l">
              <a:lnSpc>
                <a:spcPts val="8276"/>
              </a:lnSpc>
              <a:buFont typeface="Arial"/>
              <a:buChar char="•"/>
            </a:pPr>
            <a:r>
              <a:rPr lang="en-US" sz="5911" dirty="0">
                <a:ln w="12700">
                  <a:solidFill>
                    <a:schemeClr val="tx1"/>
                  </a:solidFill>
                </a:ln>
                <a:solidFill>
                  <a:srgbClr val="8A2432"/>
                </a:solidFill>
                <a:latin typeface="Belleza"/>
                <a:ea typeface="Belleza"/>
                <a:cs typeface="Belleza"/>
                <a:sym typeface="Belleza"/>
              </a:rPr>
              <a:t>Personal Ask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344</Words>
  <Application>Microsoft Office PowerPoint</Application>
  <PresentationFormat>Custom</PresentationFormat>
  <Paragraphs>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Belleza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Volunteers 101 Pastor Larry Tieman &amp; Sharon Tieman Immanuel Lutheran Church, Crystal Lake</dc:title>
  <dc:creator>Joe Ferwerda</dc:creator>
  <cp:lastModifiedBy>Larry Tieman</cp:lastModifiedBy>
  <cp:revision>7</cp:revision>
  <dcterms:created xsi:type="dcterms:W3CDTF">2006-08-16T00:00:00Z</dcterms:created>
  <dcterms:modified xsi:type="dcterms:W3CDTF">2024-08-23T20:19:05Z</dcterms:modified>
  <dc:identifier>DAGOU6hSyX0</dc:identifier>
</cp:coreProperties>
</file>